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7"/>
  </p:notesMasterIdLst>
  <p:handoutMasterIdLst>
    <p:handoutMasterId r:id="rId58"/>
  </p:handoutMasterIdLst>
  <p:sldIdLst>
    <p:sldId id="732" r:id="rId2"/>
    <p:sldId id="933" r:id="rId3"/>
    <p:sldId id="934" r:id="rId4"/>
    <p:sldId id="869" r:id="rId5"/>
    <p:sldId id="853" r:id="rId6"/>
    <p:sldId id="927" r:id="rId7"/>
    <p:sldId id="896" r:id="rId8"/>
    <p:sldId id="897" r:id="rId9"/>
    <p:sldId id="935" r:id="rId10"/>
    <p:sldId id="854" r:id="rId11"/>
    <p:sldId id="856" r:id="rId12"/>
    <p:sldId id="928" r:id="rId13"/>
    <p:sldId id="857" r:id="rId14"/>
    <p:sldId id="858" r:id="rId15"/>
    <p:sldId id="936" r:id="rId16"/>
    <p:sldId id="937" r:id="rId17"/>
    <p:sldId id="938" r:id="rId18"/>
    <p:sldId id="939" r:id="rId19"/>
    <p:sldId id="940" r:id="rId20"/>
    <p:sldId id="941" r:id="rId21"/>
    <p:sldId id="942" r:id="rId22"/>
    <p:sldId id="943" r:id="rId23"/>
    <p:sldId id="859" r:id="rId24"/>
    <p:sldId id="821" r:id="rId25"/>
    <p:sldId id="826" r:id="rId26"/>
    <p:sldId id="880" r:id="rId27"/>
    <p:sldId id="944" r:id="rId28"/>
    <p:sldId id="884" r:id="rId29"/>
    <p:sldId id="899" r:id="rId30"/>
    <p:sldId id="900" r:id="rId31"/>
    <p:sldId id="901" r:id="rId32"/>
    <p:sldId id="902" r:id="rId33"/>
    <p:sldId id="903" r:id="rId34"/>
    <p:sldId id="898" r:id="rId35"/>
    <p:sldId id="905" r:id="rId36"/>
    <p:sldId id="806" r:id="rId37"/>
    <p:sldId id="804" r:id="rId38"/>
    <p:sldId id="799" r:id="rId39"/>
    <p:sldId id="798" r:id="rId40"/>
    <p:sldId id="797" r:id="rId41"/>
    <p:sldId id="796" r:id="rId42"/>
    <p:sldId id="807" r:id="rId43"/>
    <p:sldId id="841" r:id="rId44"/>
    <p:sldId id="906" r:id="rId45"/>
    <p:sldId id="912" r:id="rId46"/>
    <p:sldId id="913" r:id="rId47"/>
    <p:sldId id="911" r:id="rId48"/>
    <p:sldId id="914" r:id="rId49"/>
    <p:sldId id="915" r:id="rId50"/>
    <p:sldId id="917" r:id="rId51"/>
    <p:sldId id="918" r:id="rId52"/>
    <p:sldId id="919" r:id="rId53"/>
    <p:sldId id="920" r:id="rId54"/>
    <p:sldId id="921" r:id="rId55"/>
    <p:sldId id="863" r:id="rId56"/>
  </p:sldIdLst>
  <p:sldSz cx="9144000" cy="6858000" type="screen4x3"/>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5A41"/>
    <a:srgbClr val="F4724A"/>
    <a:srgbClr val="E428A1"/>
    <a:srgbClr val="79C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81" autoAdjust="0"/>
  </p:normalViewPr>
  <p:slideViewPr>
    <p:cSldViewPr snapToObjects="1">
      <p:cViewPr varScale="1">
        <p:scale>
          <a:sx n="55" d="100"/>
          <a:sy n="55" d="100"/>
        </p:scale>
        <p:origin x="970" y="53"/>
      </p:cViewPr>
      <p:guideLst>
        <p:guide orient="horz" pos="2160"/>
        <p:guide pos="2880"/>
      </p:guideLst>
    </p:cSldViewPr>
  </p:slideViewPr>
  <p:notesTextViewPr>
    <p:cViewPr>
      <p:scale>
        <a:sx n="1" d="1"/>
        <a:sy n="1" d="1"/>
      </p:scale>
      <p:origin x="0" y="0"/>
    </p:cViewPr>
  </p:notesTextViewPr>
  <p:notesViewPr>
    <p:cSldViewPr snapToObjects="1" showGuides="1">
      <p:cViewPr varScale="1">
        <p:scale>
          <a:sx n="57" d="100"/>
          <a:sy n="57" d="100"/>
        </p:scale>
        <p:origin x="-252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5236" tIns="47618" rIns="95236" bIns="47618" rtlCol="0"/>
          <a:lstStyle>
            <a:lvl1pPr algn="l">
              <a:defRPr sz="1300"/>
            </a:lvl1pPr>
          </a:lstStyle>
          <a:p>
            <a:endParaRPr lang="nl-BE"/>
          </a:p>
        </p:txBody>
      </p:sp>
      <p:sp>
        <p:nvSpPr>
          <p:cNvPr id="3" name="Tijdelijke aanduiding voor datum 2"/>
          <p:cNvSpPr>
            <a:spLocks noGrp="1"/>
          </p:cNvSpPr>
          <p:nvPr>
            <p:ph type="dt" sz="quarter" idx="1"/>
          </p:nvPr>
        </p:nvSpPr>
        <p:spPr>
          <a:xfrm>
            <a:off x="3777606" y="1"/>
            <a:ext cx="2889938" cy="496332"/>
          </a:xfrm>
          <a:prstGeom prst="rect">
            <a:avLst/>
          </a:prstGeom>
        </p:spPr>
        <p:txBody>
          <a:bodyPr vert="horz" lIns="95236" tIns="47618" rIns="95236" bIns="47618" rtlCol="0"/>
          <a:lstStyle>
            <a:lvl1pPr algn="r">
              <a:defRPr sz="1300"/>
            </a:lvl1pPr>
          </a:lstStyle>
          <a:p>
            <a:fld id="{19CCC3E8-BF57-4A55-BC5B-75A4510ADF34}" type="datetimeFigureOut">
              <a:rPr lang="nl-BE" smtClean="0"/>
              <a:t>21/04/2022</a:t>
            </a:fld>
            <a:endParaRPr lang="nl-BE"/>
          </a:p>
        </p:txBody>
      </p:sp>
      <p:sp>
        <p:nvSpPr>
          <p:cNvPr id="4" name="Tijdelijke aanduiding voor voettekst 3"/>
          <p:cNvSpPr>
            <a:spLocks noGrp="1"/>
          </p:cNvSpPr>
          <p:nvPr>
            <p:ph type="ftr" sz="quarter" idx="2"/>
          </p:nvPr>
        </p:nvSpPr>
        <p:spPr>
          <a:xfrm>
            <a:off x="0" y="9428584"/>
            <a:ext cx="2889938" cy="496332"/>
          </a:xfrm>
          <a:prstGeom prst="rect">
            <a:avLst/>
          </a:prstGeom>
        </p:spPr>
        <p:txBody>
          <a:bodyPr vert="horz" lIns="95236" tIns="47618" rIns="95236" bIns="47618"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777606" y="9428584"/>
            <a:ext cx="2889938" cy="496332"/>
          </a:xfrm>
          <a:prstGeom prst="rect">
            <a:avLst/>
          </a:prstGeom>
        </p:spPr>
        <p:txBody>
          <a:bodyPr vert="horz" lIns="95236" tIns="47618" rIns="95236" bIns="47618" rtlCol="0" anchor="b"/>
          <a:lstStyle>
            <a:lvl1pPr algn="r">
              <a:defRPr sz="1300"/>
            </a:lvl1pPr>
          </a:lstStyle>
          <a:p>
            <a:fld id="{89A6F4E6-5D81-4511-BF24-0761A61FFD8A}" type="slidenum">
              <a:rPr lang="nl-BE" smtClean="0"/>
              <a:t>‹nr.›</a:t>
            </a:fld>
            <a:endParaRPr lang="nl-BE"/>
          </a:p>
        </p:txBody>
      </p:sp>
    </p:spTree>
    <p:extLst>
      <p:ext uri="{BB962C8B-B14F-4D97-AF65-F5344CB8AC3E}">
        <p14:creationId xmlns:p14="http://schemas.microsoft.com/office/powerpoint/2010/main" val="9961023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5236" tIns="47618" rIns="95236" bIns="47618" rtlCol="0"/>
          <a:lstStyle>
            <a:lvl1pPr algn="l">
              <a:defRPr sz="1300"/>
            </a:lvl1pPr>
          </a:lstStyle>
          <a:p>
            <a:endParaRPr lang="nl-BE"/>
          </a:p>
        </p:txBody>
      </p:sp>
      <p:sp>
        <p:nvSpPr>
          <p:cNvPr id="3" name="Tijdelijke aanduiding voor datum 2"/>
          <p:cNvSpPr>
            <a:spLocks noGrp="1"/>
          </p:cNvSpPr>
          <p:nvPr>
            <p:ph type="dt" idx="1"/>
          </p:nvPr>
        </p:nvSpPr>
        <p:spPr>
          <a:xfrm>
            <a:off x="3777606" y="1"/>
            <a:ext cx="2889938" cy="496332"/>
          </a:xfrm>
          <a:prstGeom prst="rect">
            <a:avLst/>
          </a:prstGeom>
        </p:spPr>
        <p:txBody>
          <a:bodyPr vert="horz" lIns="95236" tIns="47618" rIns="95236" bIns="47618" rtlCol="0"/>
          <a:lstStyle>
            <a:lvl1pPr algn="r">
              <a:defRPr sz="1300"/>
            </a:lvl1pPr>
          </a:lstStyle>
          <a:p>
            <a:fld id="{2F225D13-5D67-402A-B02C-9C373CFB78A3}" type="datetimeFigureOut">
              <a:rPr lang="nl-BE" smtClean="0"/>
              <a:t>21/04/2022</a:t>
            </a:fld>
            <a:endParaRPr lang="nl-BE"/>
          </a:p>
        </p:txBody>
      </p:sp>
      <p:sp>
        <p:nvSpPr>
          <p:cNvPr id="4" name="Tijdelijke aanduiding voor dia-afbeelding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5236" tIns="47618" rIns="95236" bIns="47618" rtlCol="0" anchor="ctr"/>
          <a:lstStyle/>
          <a:p>
            <a:endParaRPr lang="nl-BE"/>
          </a:p>
        </p:txBody>
      </p:sp>
      <p:sp>
        <p:nvSpPr>
          <p:cNvPr id="5" name="Tijdelijke aanduiding voor notities 4"/>
          <p:cNvSpPr>
            <a:spLocks noGrp="1"/>
          </p:cNvSpPr>
          <p:nvPr>
            <p:ph type="body" sz="quarter" idx="3"/>
          </p:nvPr>
        </p:nvSpPr>
        <p:spPr>
          <a:xfrm>
            <a:off x="666909" y="4715155"/>
            <a:ext cx="5335270" cy="4466988"/>
          </a:xfrm>
          <a:prstGeom prst="rect">
            <a:avLst/>
          </a:prstGeom>
        </p:spPr>
        <p:txBody>
          <a:bodyPr vert="horz" lIns="95236" tIns="47618" rIns="95236" bIns="47618"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4"/>
            <a:ext cx="2889938" cy="496332"/>
          </a:xfrm>
          <a:prstGeom prst="rect">
            <a:avLst/>
          </a:prstGeom>
        </p:spPr>
        <p:txBody>
          <a:bodyPr vert="horz" lIns="95236" tIns="47618" rIns="95236" bIns="4761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777606" y="9428584"/>
            <a:ext cx="2889938" cy="496332"/>
          </a:xfrm>
          <a:prstGeom prst="rect">
            <a:avLst/>
          </a:prstGeom>
        </p:spPr>
        <p:txBody>
          <a:bodyPr vert="horz" lIns="95236" tIns="47618" rIns="95236" bIns="47618" rtlCol="0" anchor="b"/>
          <a:lstStyle>
            <a:lvl1pPr algn="r">
              <a:defRPr sz="1300"/>
            </a:lvl1pPr>
          </a:lstStyle>
          <a:p>
            <a:fld id="{F58099FD-A9E9-49E3-99BD-50B6711FDE56}" type="slidenum">
              <a:rPr lang="nl-BE" smtClean="0"/>
              <a:t>‹nr.›</a:t>
            </a:fld>
            <a:endParaRPr lang="nl-BE"/>
          </a:p>
        </p:txBody>
      </p:sp>
    </p:spTree>
    <p:extLst>
      <p:ext uri="{BB962C8B-B14F-4D97-AF65-F5344CB8AC3E}">
        <p14:creationId xmlns:p14="http://schemas.microsoft.com/office/powerpoint/2010/main" val="28178668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a:t>
            </a:r>
            <a:r>
              <a:rPr lang="nl-BE" b="1" u="sng" baseline="0" dirty="0" smtClean="0"/>
              <a:t> slide</a:t>
            </a:r>
          </a:p>
          <a:p>
            <a:r>
              <a:rPr lang="nl-BE" i="1" baseline="0" dirty="0" smtClean="0"/>
              <a:t>Lees toolfiche 1 voor achtergrondinformatie. </a:t>
            </a:r>
          </a:p>
          <a:p>
            <a:r>
              <a:rPr lang="nl-BE" i="1" baseline="0" dirty="0" smtClean="0"/>
              <a:t>Deze wordt ook bezorgd aan deelnemers na de sessie. </a:t>
            </a:r>
          </a:p>
          <a:p>
            <a:r>
              <a:rPr lang="nl-BE" sz="1200" i="1" kern="1200" dirty="0" smtClean="0">
                <a:solidFill>
                  <a:schemeClr val="tx1"/>
                </a:solidFill>
                <a:effectLst/>
                <a:latin typeface="+mn-lt"/>
                <a:ea typeface="+mn-ea"/>
                <a:cs typeface="+mn-cs"/>
              </a:rPr>
              <a:t>In de bespreking van de EHBUU tips wordt de verdere nabespreking van het rijenrollenspel geïntegreerd. Dit doe je door waar zinvol, te bevragen aan deelnemers in welke mate ze een bepaalde tip wel/ niet herkenden in het rijenrollenspel. </a:t>
            </a:r>
          </a:p>
          <a:p>
            <a:r>
              <a:rPr lang="nl-BE" sz="1200" kern="1200" dirty="0" smtClean="0">
                <a:solidFill>
                  <a:schemeClr val="tx1"/>
                </a:solidFill>
                <a:effectLst/>
                <a:latin typeface="+mn-lt"/>
                <a:ea typeface="+mn-ea"/>
                <a:cs typeface="+mn-cs"/>
              </a:rPr>
              <a:t> </a:t>
            </a:r>
            <a:endParaRPr lang="nl-BE" i="1" dirty="0"/>
          </a:p>
        </p:txBody>
      </p:sp>
      <p:sp>
        <p:nvSpPr>
          <p:cNvPr id="4" name="Tijdelijke aanduiding voor dianummer 3"/>
          <p:cNvSpPr>
            <a:spLocks noGrp="1"/>
          </p:cNvSpPr>
          <p:nvPr>
            <p:ph type="sldNum" sz="quarter" idx="10"/>
          </p:nvPr>
        </p:nvSpPr>
        <p:spPr/>
        <p:txBody>
          <a:bodyPr/>
          <a:lstStyle/>
          <a:p>
            <a:pPr>
              <a:defRPr/>
            </a:pPr>
            <a:fld id="{F58099FD-A9E9-49E3-99BD-50B6711FDE56}" type="slidenum">
              <a:rPr lang="nl-BE" smtClean="0">
                <a:solidFill>
                  <a:prstClr val="black"/>
                </a:solidFill>
              </a:rPr>
              <a:pPr>
                <a:defRPr/>
              </a:pPr>
              <a:t>2</a:t>
            </a:fld>
            <a:endParaRPr lang="nl-BE">
              <a:solidFill>
                <a:prstClr val="black"/>
              </a:solidFill>
            </a:endParaRPr>
          </a:p>
        </p:txBody>
      </p:sp>
    </p:spTree>
    <p:extLst>
      <p:ext uri="{BB962C8B-B14F-4D97-AF65-F5344CB8AC3E}">
        <p14:creationId xmlns:p14="http://schemas.microsoft.com/office/powerpoint/2010/main" val="351938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u="sng" kern="1200" dirty="0" smtClean="0">
                <a:solidFill>
                  <a:schemeClr val="tx1"/>
                </a:solidFill>
                <a:effectLst/>
                <a:latin typeface="+mn-lt"/>
                <a:ea typeface="+mn-ea"/>
                <a:cs typeface="+mn-cs"/>
              </a:rPr>
              <a:t>Toelichting</a:t>
            </a:r>
            <a:r>
              <a:rPr lang="nl-BE" sz="1200" b="1" u="sng" kern="1200" baseline="0" dirty="0" smtClean="0">
                <a:solidFill>
                  <a:schemeClr val="tx1"/>
                </a:solidFill>
                <a:effectLst/>
                <a:latin typeface="+mn-lt"/>
                <a:ea typeface="+mn-ea"/>
                <a:cs typeface="+mn-cs"/>
              </a:rPr>
              <a:t> slide</a:t>
            </a:r>
          </a:p>
          <a:p>
            <a:pPr lvl="0"/>
            <a:r>
              <a:rPr lang="nl-BE" sz="1200" kern="1200" dirty="0" smtClean="0">
                <a:solidFill>
                  <a:schemeClr val="tx1"/>
                </a:solidFill>
                <a:effectLst/>
                <a:latin typeface="+mn-lt"/>
                <a:ea typeface="+mn-ea"/>
                <a:cs typeface="+mn-cs"/>
              </a:rPr>
              <a:t>We hadden het net met elkaar over hoe</a:t>
            </a:r>
            <a:r>
              <a:rPr lang="nl-BE" sz="1200" kern="1200" baseline="0" dirty="0" smtClean="0">
                <a:solidFill>
                  <a:schemeClr val="tx1"/>
                </a:solidFill>
                <a:effectLst/>
                <a:latin typeface="+mn-lt"/>
                <a:ea typeface="+mn-ea"/>
                <a:cs typeface="+mn-cs"/>
              </a:rPr>
              <a:t> we naar de opdracht krijgen, wanneer het gaat om omgaan met uitdagende thema’s binnen leren samenleven in superdiversiteit. </a:t>
            </a:r>
          </a:p>
          <a:p>
            <a:pPr lvl="0"/>
            <a:r>
              <a:rPr lang="nl-BE" sz="1200" kern="1200" baseline="0" dirty="0" smtClean="0">
                <a:solidFill>
                  <a:schemeClr val="tx1"/>
                </a:solidFill>
                <a:effectLst/>
                <a:latin typeface="+mn-lt"/>
                <a:ea typeface="+mn-ea"/>
                <a:cs typeface="+mn-cs"/>
              </a:rPr>
              <a:t>We spraken uit, wat we hopen te bereiken bij de leerlingen, op het einde van hun schoolloopbaan op deze school. </a:t>
            </a:r>
          </a:p>
          <a:p>
            <a:pPr lvl="0"/>
            <a:r>
              <a:rPr lang="nl-BE" sz="1200" kern="1200" baseline="0" dirty="0" smtClean="0">
                <a:solidFill>
                  <a:schemeClr val="tx1"/>
                </a:solidFill>
                <a:effectLst/>
                <a:latin typeface="+mn-lt"/>
                <a:ea typeface="+mn-ea"/>
                <a:cs typeface="+mn-cs"/>
              </a:rPr>
              <a:t>We stelden vast dat er verschillen kunnen zijn in hoe we naar die opdracht kijken. En dat is oké, zolang we erover praten, elkaar soms durven uitdagen en bevragen én voldoende gemeenschappelijke basis vinden in het team om samen rond uitdagende thema’s  met leerlingen aan de slag te gaan. Beginnen te praten en uit te wisselen met elkaar is daarbij een belangrijke stap. Ook wij praten daar met elkaar over, op het moment dat we een volgende sessie voor een groep leerlingen voorbereiden: waar willen we op dit moment met die groep naartoe? Wat is daarvoor nodig (bij hen, maar ook: bij onszelf) om daar te geraken? Enzovoort.</a:t>
            </a:r>
          </a:p>
          <a:p>
            <a:pPr lvl="0"/>
            <a:endParaRPr lang="nl-BE" sz="1200" kern="1200" baseline="0" dirty="0" smtClean="0">
              <a:solidFill>
                <a:schemeClr val="tx1"/>
              </a:solidFill>
              <a:effectLst/>
              <a:latin typeface="+mn-lt"/>
              <a:ea typeface="+mn-ea"/>
              <a:cs typeface="+mn-cs"/>
            </a:endParaRPr>
          </a:p>
          <a:p>
            <a:pPr lvl="0"/>
            <a:r>
              <a:rPr lang="nl-BE" sz="1200" kern="1200" baseline="0" dirty="0" smtClean="0">
                <a:solidFill>
                  <a:schemeClr val="tx1"/>
                </a:solidFill>
                <a:effectLst/>
                <a:latin typeface="+mn-lt"/>
                <a:ea typeface="+mn-ea"/>
                <a:cs typeface="+mn-cs"/>
              </a:rPr>
              <a:t>Eigenlijk zou je de opdracht kunnen zien als de bestemming van je tocht.</a:t>
            </a:r>
          </a:p>
          <a:p>
            <a:pPr lvl="0"/>
            <a:r>
              <a:rPr lang="nl-BE" sz="1200" kern="1200" baseline="0" dirty="0" smtClean="0">
                <a:solidFill>
                  <a:schemeClr val="tx1"/>
                </a:solidFill>
                <a:effectLst/>
                <a:latin typeface="+mn-lt"/>
                <a:ea typeface="+mn-ea"/>
                <a:cs typeface="+mn-cs"/>
              </a:rPr>
              <a:t>Als je je de vraag stelt: hoe geraak ik op die bestemming, kan je tijdens elke tocht vaststellen dat er diverse routes bestaan die je naar die bestemming kunnen leiden.</a:t>
            </a:r>
          </a:p>
          <a:p>
            <a:pPr lvl="0"/>
            <a:r>
              <a:rPr lang="nl-BE" sz="1200" kern="1200" baseline="0" dirty="0" smtClean="0">
                <a:solidFill>
                  <a:schemeClr val="tx1"/>
                </a:solidFill>
                <a:effectLst/>
                <a:latin typeface="+mn-lt"/>
                <a:ea typeface="+mn-ea"/>
                <a:cs typeface="+mn-cs"/>
              </a:rPr>
              <a:t>Op elke route zijn er een aantal vaste obstakels: zaken die je van tevoren kan (leren) inschatten en best vermijdt.</a:t>
            </a:r>
          </a:p>
          <a:p>
            <a:pPr lvl="0"/>
            <a:r>
              <a:rPr lang="nl-BE" sz="1200" kern="1200" baseline="0" dirty="0" smtClean="0">
                <a:solidFill>
                  <a:schemeClr val="tx1"/>
                </a:solidFill>
                <a:effectLst/>
                <a:latin typeface="+mn-lt"/>
                <a:ea typeface="+mn-ea"/>
                <a:cs typeface="+mn-cs"/>
              </a:rPr>
              <a:t>Maar elke route kan ook beïnvloed worden door zaken die plots, uit het niets lijken op te duiken.</a:t>
            </a:r>
          </a:p>
          <a:p>
            <a:pPr lvl="0"/>
            <a:r>
              <a:rPr lang="nl-BE" sz="1200" kern="1200" baseline="0" dirty="0" smtClean="0">
                <a:solidFill>
                  <a:schemeClr val="tx1"/>
                </a:solidFill>
                <a:effectLst/>
                <a:latin typeface="+mn-lt"/>
                <a:ea typeface="+mn-ea"/>
                <a:cs typeface="+mn-cs"/>
              </a:rPr>
              <a:t>Voor het thema waar wij vandaag rond werken, hoe omgaan met uitdagende thema’s binnen het goed leren samenleven in superdiversiteit, is dit ook van toepassing. </a:t>
            </a:r>
          </a:p>
          <a:p>
            <a:r>
              <a:rPr lang="nl-BE" sz="1200" u="none" kern="1200" dirty="0" smtClean="0">
                <a:solidFill>
                  <a:schemeClr val="tx1"/>
                </a:solidFill>
                <a:effectLst/>
                <a:latin typeface="+mn-lt"/>
                <a:ea typeface="+mn-ea"/>
                <a:cs typeface="+mn-cs"/>
              </a:rPr>
              <a:t>De manier waarop een</a:t>
            </a:r>
            <a:r>
              <a:rPr lang="nl-BE" sz="1200" u="none" kern="1200" baseline="0" dirty="0" smtClean="0">
                <a:solidFill>
                  <a:schemeClr val="tx1"/>
                </a:solidFill>
                <a:effectLst/>
                <a:latin typeface="+mn-lt"/>
                <a:ea typeface="+mn-ea"/>
                <a:cs typeface="+mn-cs"/>
              </a:rPr>
              <a:t> uitdagend thema, een thema waar veel tegenstelling rond bestaat,</a:t>
            </a:r>
            <a:r>
              <a:rPr lang="nl-BE" sz="1200" u="none" kern="1200" dirty="0" smtClean="0">
                <a:solidFill>
                  <a:schemeClr val="tx1"/>
                </a:solidFill>
                <a:effectLst/>
                <a:latin typeface="+mn-lt"/>
                <a:ea typeface="+mn-ea"/>
                <a:cs typeface="+mn-cs"/>
              </a:rPr>
              <a:t> in je klas terecht komt, kan verschillend zijn. Maarten Van Alstein (2018) schreef een interessante publicatie “Omgaan met controverse</a:t>
            </a:r>
            <a:r>
              <a:rPr lang="nl-BE" sz="1200" u="none" kern="1200" baseline="0" dirty="0" smtClean="0">
                <a:solidFill>
                  <a:schemeClr val="tx1"/>
                </a:solidFill>
                <a:effectLst/>
                <a:latin typeface="+mn-lt"/>
                <a:ea typeface="+mn-ea"/>
                <a:cs typeface="+mn-cs"/>
              </a:rPr>
              <a:t> en polarisatie in de klas” en </a:t>
            </a:r>
            <a:r>
              <a:rPr lang="nl-BE" sz="1200" u="none" kern="1200" dirty="0" smtClean="0">
                <a:solidFill>
                  <a:schemeClr val="tx1"/>
                </a:solidFill>
                <a:effectLst/>
                <a:latin typeface="+mn-lt"/>
                <a:ea typeface="+mn-ea"/>
                <a:cs typeface="+mn-cs"/>
              </a:rPr>
              <a:t>spreekt in het boek over drie mogelijke scenario’s. </a:t>
            </a:r>
          </a:p>
          <a:p>
            <a:r>
              <a:rPr lang="nl-BE" sz="1200" b="1" u="none" kern="1200" dirty="0" smtClean="0">
                <a:solidFill>
                  <a:schemeClr val="tx1"/>
                </a:solidFill>
                <a:effectLst/>
                <a:latin typeface="+mn-lt"/>
                <a:ea typeface="+mn-ea"/>
                <a:cs typeface="+mn-cs"/>
              </a:rPr>
              <a:t>SCENARIO 1</a:t>
            </a:r>
            <a:r>
              <a:rPr lang="nl-BE" sz="1200" u="none" kern="1200" dirty="0" smtClean="0">
                <a:solidFill>
                  <a:schemeClr val="tx1"/>
                </a:solidFill>
                <a:effectLst/>
                <a:latin typeface="+mn-lt"/>
                <a:ea typeface="+mn-ea"/>
                <a:cs typeface="+mn-cs"/>
              </a:rPr>
              <a:t>: Je klas staat plots op stelten door een controversiële uitspraak of een controversieel thema dat in beeld komt;</a:t>
            </a:r>
          </a:p>
          <a:p>
            <a:r>
              <a:rPr lang="nl-BE" sz="1200" b="1" u="none" kern="1200" dirty="0" smtClean="0">
                <a:solidFill>
                  <a:schemeClr val="tx1"/>
                </a:solidFill>
                <a:effectLst/>
                <a:latin typeface="+mn-lt"/>
                <a:ea typeface="+mn-ea"/>
                <a:cs typeface="+mn-cs"/>
              </a:rPr>
              <a:t>SCENARIO 2</a:t>
            </a:r>
            <a:r>
              <a:rPr lang="nl-BE" sz="1200" u="none" kern="1200" dirty="0" smtClean="0">
                <a:solidFill>
                  <a:schemeClr val="tx1"/>
                </a:solidFill>
                <a:effectLst/>
                <a:latin typeface="+mn-lt"/>
                <a:ea typeface="+mn-ea"/>
                <a:cs typeface="+mn-cs"/>
              </a:rPr>
              <a:t>: Heikele thema’s in het leerplan die jij als leerkracht moet behandelen zorgen voor controverse in je klas;</a:t>
            </a:r>
          </a:p>
          <a:p>
            <a:r>
              <a:rPr lang="nl-BE" sz="1200" b="1" u="none" kern="1200" dirty="0" smtClean="0">
                <a:solidFill>
                  <a:schemeClr val="tx1"/>
                </a:solidFill>
                <a:effectLst/>
                <a:latin typeface="+mn-lt"/>
                <a:ea typeface="+mn-ea"/>
                <a:cs typeface="+mn-cs"/>
              </a:rPr>
              <a:t>SCENARIO 3</a:t>
            </a:r>
            <a:r>
              <a:rPr lang="nl-BE" sz="1200" u="none" kern="1200" dirty="0" smtClean="0">
                <a:solidFill>
                  <a:schemeClr val="tx1"/>
                </a:solidFill>
                <a:effectLst/>
                <a:latin typeface="+mn-lt"/>
                <a:ea typeface="+mn-ea"/>
                <a:cs typeface="+mn-cs"/>
              </a:rPr>
              <a:t>: Je wil didactisch aan de slag gaan rond controversiële thema’s. </a:t>
            </a:r>
          </a:p>
          <a:p>
            <a:r>
              <a:rPr lang="nl-BE" sz="1200" u="none" kern="1200" dirty="0" smtClean="0">
                <a:solidFill>
                  <a:schemeClr val="tx1"/>
                </a:solidFill>
                <a:effectLst/>
                <a:latin typeface="+mn-lt"/>
                <a:ea typeface="+mn-ea"/>
                <a:cs typeface="+mn-cs"/>
              </a:rPr>
              <a:t>In scenario 1 sta je perplex, midden in je lesactiviteit doet bv. een leerling een uitdagende uitspraak waar je op dat moment wel op een bepaalde</a:t>
            </a:r>
            <a:r>
              <a:rPr lang="nl-BE" sz="1200" u="none" kern="1200" baseline="0" dirty="0" smtClean="0">
                <a:solidFill>
                  <a:schemeClr val="tx1"/>
                </a:solidFill>
                <a:effectLst/>
                <a:latin typeface="+mn-lt"/>
                <a:ea typeface="+mn-ea"/>
                <a:cs typeface="+mn-cs"/>
              </a:rPr>
              <a:t> manier </a:t>
            </a:r>
            <a:r>
              <a:rPr lang="nl-BE" sz="1200" u="none" kern="1200" dirty="0" smtClean="0">
                <a:solidFill>
                  <a:schemeClr val="tx1"/>
                </a:solidFill>
                <a:effectLst/>
                <a:latin typeface="+mn-lt"/>
                <a:ea typeface="+mn-ea"/>
                <a:cs typeface="+mn-cs"/>
              </a:rPr>
              <a:t>mee aan de slag moet. </a:t>
            </a:r>
          </a:p>
          <a:p>
            <a:r>
              <a:rPr lang="nl-BE" sz="1200" u="none" kern="1200" dirty="0" smtClean="0">
                <a:solidFill>
                  <a:schemeClr val="tx1"/>
                </a:solidFill>
                <a:effectLst/>
                <a:latin typeface="+mn-lt"/>
                <a:ea typeface="+mn-ea"/>
                <a:cs typeface="+mn-cs"/>
              </a:rPr>
              <a:t>In scenario 2 en 3 kan je je als leerkracht voorbereiden: wat is je doel t.o.v. dit controversiële thema? Wat wordt de weg die je gaat bewandelen om dat doel te bereiken? </a:t>
            </a:r>
            <a:endParaRPr lang="nl-BE" sz="1200" u="none" kern="1200" baseline="0" dirty="0" smtClean="0">
              <a:solidFill>
                <a:schemeClr val="tx1"/>
              </a:solidFill>
              <a:effectLst/>
              <a:latin typeface="+mn-lt"/>
              <a:ea typeface="+mn-ea"/>
              <a:cs typeface="+mn-cs"/>
            </a:endParaRPr>
          </a:p>
          <a:p>
            <a:r>
              <a:rPr lang="nl-BE" sz="1200" i="1" u="none" kern="1200" baseline="0" dirty="0" smtClean="0">
                <a:solidFill>
                  <a:schemeClr val="tx1"/>
                </a:solidFill>
                <a:effectLst/>
                <a:latin typeface="+mn-lt"/>
                <a:ea typeface="+mn-ea"/>
                <a:cs typeface="+mn-cs"/>
              </a:rPr>
              <a:t>(</a:t>
            </a:r>
            <a:r>
              <a:rPr lang="nl-BE" i="1" baseline="0" dirty="0" smtClean="0"/>
              <a:t>Bron: Van Alstein (2018). Tip voor de begeleider: lees achtergrondfiche 7 voor meer achtergrond)</a:t>
            </a:r>
          </a:p>
          <a:p>
            <a:pPr lvl="0"/>
            <a:endParaRPr lang="nl-BE" sz="1200" kern="1200" baseline="0" dirty="0" smtClean="0">
              <a:solidFill>
                <a:schemeClr val="tx1"/>
              </a:solidFill>
              <a:effectLst/>
              <a:latin typeface="+mn-lt"/>
              <a:ea typeface="+mn-ea"/>
              <a:cs typeface="+mn-cs"/>
            </a:endParaRPr>
          </a:p>
          <a:p>
            <a:pPr lvl="0"/>
            <a:r>
              <a:rPr lang="nl-BE" sz="1200" kern="1200" baseline="0" dirty="0" smtClean="0">
                <a:solidFill>
                  <a:schemeClr val="tx1"/>
                </a:solidFill>
                <a:effectLst/>
                <a:latin typeface="+mn-lt"/>
                <a:ea typeface="+mn-ea"/>
                <a:cs typeface="+mn-cs"/>
              </a:rPr>
              <a:t>Vandaag gaan we in op scenario 1. Via een interactieve oefening gaan we achterhalen wat mogelijke routes zijn die je kan volgen als je in dit scenario terecht komt.</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11</a:t>
            </a:fld>
            <a:endParaRPr lang="nl-BE"/>
          </a:p>
        </p:txBody>
      </p:sp>
    </p:spTree>
    <p:extLst>
      <p:ext uri="{BB962C8B-B14F-4D97-AF65-F5344CB8AC3E}">
        <p14:creationId xmlns:p14="http://schemas.microsoft.com/office/powerpoint/2010/main" val="154412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Wie rond uitdagende uitspraken</a:t>
            </a:r>
            <a:r>
              <a:rPr lang="nl-BE" baseline="0" dirty="0" smtClean="0"/>
              <a:t> aan de slag wil gaan (het uitgangspunt van </a:t>
            </a:r>
            <a:r>
              <a:rPr lang="nl-BE" baseline="0" dirty="0" err="1" smtClean="0"/>
              <a:t>DemoKlap</a:t>
            </a:r>
            <a:r>
              <a:rPr lang="nl-BE" baseline="0" dirty="0" smtClean="0"/>
              <a:t>) moet beseffen dat dit deel uitmaakt van een breder proces, en veel voorafgaande stappen vraagt die eerst gezet moeten worden. </a:t>
            </a:r>
          </a:p>
          <a:p>
            <a:r>
              <a:rPr lang="nl-BE" baseline="0" dirty="0" smtClean="0"/>
              <a:t>We volgen hiervoor het model van de vertrouwensdriehoek.</a:t>
            </a:r>
          </a:p>
          <a:p>
            <a:r>
              <a:rPr lang="nl-BE" baseline="0" dirty="0" smtClean="0"/>
              <a:t>Die is opgebouwd volgens vier vragen die deelnemers in een groep (bijvoorbeeld leerlingen) zich achtereenvolgens stellen, en de vier taken die een begeleider dus ook moet volbrengen. Zo kan er gaandeweg veiligheid en vertrouwen opgebouwd worden in de groep, wat het klimaat creëert om het ook samen over uitdagende uitspraken en thema’s te gaan hebben.</a:t>
            </a:r>
          </a:p>
          <a:p>
            <a:r>
              <a:rPr lang="nl-BE" baseline="0" dirty="0" smtClean="0"/>
              <a:t>(Voor uitleg: zie de </a:t>
            </a:r>
            <a:r>
              <a:rPr lang="nl-BE" baseline="0" dirty="0" err="1" smtClean="0"/>
              <a:t>ACHTERGRONDfiche</a:t>
            </a:r>
            <a:r>
              <a:rPr lang="nl-BE" baseline="0" dirty="0" smtClean="0"/>
              <a:t> rond Vertrouwensdriehoek.)</a:t>
            </a:r>
          </a:p>
          <a:p>
            <a:r>
              <a:rPr lang="nl-BE" baseline="0" dirty="0" smtClean="0"/>
              <a:t>De 6 sessies bij de leerlingen zijn opgebouwd volgens deze logica.</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12</a:t>
            </a:fld>
            <a:endParaRPr lang="nl-BE"/>
          </a:p>
        </p:txBody>
      </p:sp>
    </p:spTree>
    <p:extLst>
      <p:ext uri="{BB962C8B-B14F-4D97-AF65-F5344CB8AC3E}">
        <p14:creationId xmlns:p14="http://schemas.microsoft.com/office/powerpoint/2010/main" val="370212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inhoudelijke rode draad </a:t>
            </a:r>
            <a:r>
              <a:rPr lang="nl-BE" baseline="0" dirty="0" smtClean="0"/>
              <a:t> doorheen de zes sessies voor het leerlingenluik (en de andere luiken) wordt gevormd door de ‘vijf startregels voor goed samenleven’. Het zijn regels die al doende – vanuit de ervaringen met leerlingen – maar ook vanuit de logica van de vertrouwensdriehoek zijn uitgewerkt. </a:t>
            </a:r>
          </a:p>
          <a:p>
            <a:r>
              <a:rPr lang="nl-BE" baseline="0" dirty="0" smtClean="0"/>
              <a:t>In de eerste sessie beginnen we met startregel 1: respecteer jezelf en de ander.</a:t>
            </a:r>
          </a:p>
          <a:p>
            <a:r>
              <a:rPr lang="nl-BE" dirty="0" smtClean="0"/>
              <a:t>Voor uitleg: zie </a:t>
            </a:r>
            <a:r>
              <a:rPr lang="nl-BE" dirty="0" err="1" smtClean="0"/>
              <a:t>ACHTERGRONDfiche</a:t>
            </a:r>
            <a:r>
              <a:rPr lang="nl-BE" dirty="0" smtClean="0"/>
              <a:t> startregel 1</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13</a:t>
            </a:fld>
            <a:endParaRPr lang="nl-BE"/>
          </a:p>
        </p:txBody>
      </p:sp>
    </p:spTree>
    <p:extLst>
      <p:ext uri="{BB962C8B-B14F-4D97-AF65-F5344CB8AC3E}">
        <p14:creationId xmlns:p14="http://schemas.microsoft.com/office/powerpoint/2010/main" val="380478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uitleg: zie </a:t>
            </a:r>
            <a:r>
              <a:rPr lang="nl-BE" dirty="0" err="1" smtClean="0"/>
              <a:t>ACHTERGRONDfiche</a:t>
            </a:r>
            <a:r>
              <a:rPr lang="nl-BE" baseline="0" dirty="0" smtClean="0"/>
              <a:t> startregel 2</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22</a:t>
            </a:fld>
            <a:endParaRPr lang="nl-BE"/>
          </a:p>
        </p:txBody>
      </p:sp>
    </p:spTree>
    <p:extLst>
      <p:ext uri="{BB962C8B-B14F-4D97-AF65-F5344CB8AC3E}">
        <p14:creationId xmlns:p14="http://schemas.microsoft.com/office/powerpoint/2010/main" val="416935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uitleg: zie </a:t>
            </a:r>
            <a:r>
              <a:rPr lang="nl-BE" dirty="0" err="1" smtClean="0"/>
              <a:t>ACHTERGRONDfiche</a:t>
            </a:r>
            <a:r>
              <a:rPr lang="nl-BE" baseline="0" dirty="0" smtClean="0"/>
              <a:t> startregel 3</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27</a:t>
            </a:fld>
            <a:endParaRPr lang="nl-BE"/>
          </a:p>
        </p:txBody>
      </p:sp>
    </p:spTree>
    <p:extLst>
      <p:ext uri="{BB962C8B-B14F-4D97-AF65-F5344CB8AC3E}">
        <p14:creationId xmlns:p14="http://schemas.microsoft.com/office/powerpoint/2010/main" val="148873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Vragen op een flap zetten of met een online medium werken? </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29</a:t>
            </a:fld>
            <a:endParaRPr lang="nl-BE"/>
          </a:p>
        </p:txBody>
      </p:sp>
    </p:spTree>
    <p:extLst>
      <p:ext uri="{BB962C8B-B14F-4D97-AF65-F5344CB8AC3E}">
        <p14:creationId xmlns:p14="http://schemas.microsoft.com/office/powerpoint/2010/main" val="141040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31</a:t>
            </a:fld>
            <a:endParaRPr lang="nl-BE"/>
          </a:p>
        </p:txBody>
      </p:sp>
    </p:spTree>
    <p:extLst>
      <p:ext uri="{BB962C8B-B14F-4D97-AF65-F5344CB8AC3E}">
        <p14:creationId xmlns:p14="http://schemas.microsoft.com/office/powerpoint/2010/main" val="127791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uitleg: zie </a:t>
            </a:r>
            <a:r>
              <a:rPr lang="nl-BE" dirty="0" err="1" smtClean="0"/>
              <a:t>ACHTERGRONDfiche</a:t>
            </a:r>
            <a:r>
              <a:rPr lang="nl-BE" baseline="0" dirty="0" smtClean="0"/>
              <a:t> startregel 3</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33</a:t>
            </a:fld>
            <a:endParaRPr lang="nl-BE"/>
          </a:p>
        </p:txBody>
      </p:sp>
    </p:spTree>
    <p:extLst>
      <p:ext uri="{BB962C8B-B14F-4D97-AF65-F5344CB8AC3E}">
        <p14:creationId xmlns:p14="http://schemas.microsoft.com/office/powerpoint/2010/main" val="144634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 slide</a:t>
            </a:r>
          </a:p>
          <a:p>
            <a:r>
              <a:rPr lang="nl-BE" dirty="0" smtClean="0"/>
              <a:t>In de nabespreking staan</a:t>
            </a:r>
            <a:r>
              <a:rPr lang="nl-BE" baseline="0" dirty="0" smtClean="0"/>
              <a:t> we ook stil bij deze vraag: hoe bereid ben je om over dit thema na te denken? </a:t>
            </a:r>
          </a:p>
          <a:p>
            <a:r>
              <a:rPr lang="nl-BE" baseline="0" dirty="0" smtClean="0"/>
              <a:t>Link naar referentiekader, en bepaalde aannames die je je wellicht maakt bij een bepaald thema.</a:t>
            </a:r>
          </a:p>
          <a:p>
            <a:r>
              <a:rPr lang="nl-BE" baseline="0" dirty="0" smtClean="0"/>
              <a:t>Ben je bereid om daarbij stil te staan? Je vragen te stellen: bij het thema, bij je eigen mening of houding tov het thema? Waarom wel/ waarom niet? </a:t>
            </a: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34</a:t>
            </a:fld>
            <a:endParaRPr lang="nl-BE"/>
          </a:p>
        </p:txBody>
      </p:sp>
    </p:spTree>
    <p:extLst>
      <p:ext uri="{BB962C8B-B14F-4D97-AF65-F5344CB8AC3E}">
        <p14:creationId xmlns:p14="http://schemas.microsoft.com/office/powerpoint/2010/main" val="8267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uitleg: zie </a:t>
            </a:r>
            <a:r>
              <a:rPr lang="nl-BE" dirty="0" err="1" smtClean="0"/>
              <a:t>ACHTERGRONDfiche</a:t>
            </a:r>
            <a:r>
              <a:rPr lang="nl-BE" baseline="0" dirty="0" smtClean="0"/>
              <a:t> startregel 4</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43</a:t>
            </a:fld>
            <a:endParaRPr lang="nl-BE"/>
          </a:p>
        </p:txBody>
      </p:sp>
    </p:spTree>
    <p:extLst>
      <p:ext uri="{BB962C8B-B14F-4D97-AF65-F5344CB8AC3E}">
        <p14:creationId xmlns:p14="http://schemas.microsoft.com/office/powerpoint/2010/main" val="77641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Luister naar elkaar en probeer te begrijpen. Stel je eigen mening of oordeel even uit.</a:t>
            </a:r>
          </a:p>
          <a:p>
            <a:r>
              <a:rPr lang="nl-BE" dirty="0" smtClean="0"/>
              <a:t>+ Laat elkaar uitpraten.</a:t>
            </a:r>
          </a:p>
          <a:p>
            <a:r>
              <a:rPr lang="nl-BE" dirty="0" smtClean="0"/>
              <a:t>+ Gebruik geen belediging of geweld.</a:t>
            </a:r>
          </a:p>
          <a:p>
            <a:r>
              <a:rPr lang="nl-BE" dirty="0" smtClean="0"/>
              <a:t>+ Richt je ‘aanval’ niet op de persoon, maar op de mening.</a:t>
            </a:r>
          </a:p>
          <a:p>
            <a:r>
              <a:rPr lang="nl-BE" dirty="0" smtClean="0"/>
              <a:t>+ Wees je bewust van je gevoel.</a:t>
            </a:r>
          </a:p>
          <a:p>
            <a:r>
              <a:rPr lang="nl-BE" dirty="0" smtClean="0"/>
              <a:t>+ Zeg enkel wat je wil zeggen. Laat je niet dwingen.</a:t>
            </a:r>
          </a:p>
          <a:p>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3</a:t>
            </a:fld>
            <a:endParaRPr lang="nl-BE"/>
          </a:p>
        </p:txBody>
      </p:sp>
    </p:spTree>
    <p:extLst>
      <p:ext uri="{BB962C8B-B14F-4D97-AF65-F5344CB8AC3E}">
        <p14:creationId xmlns:p14="http://schemas.microsoft.com/office/powerpoint/2010/main" val="197744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uitleg: zie </a:t>
            </a:r>
            <a:r>
              <a:rPr lang="nl-BE" dirty="0" err="1" smtClean="0"/>
              <a:t>ACHTERGRONDfiche</a:t>
            </a:r>
            <a:r>
              <a:rPr lang="nl-BE" baseline="0" dirty="0" smtClean="0"/>
              <a:t> startregel 5</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49</a:t>
            </a:fld>
            <a:endParaRPr lang="nl-BE"/>
          </a:p>
        </p:txBody>
      </p:sp>
    </p:spTree>
    <p:extLst>
      <p:ext uri="{BB962C8B-B14F-4D97-AF65-F5344CB8AC3E}">
        <p14:creationId xmlns:p14="http://schemas.microsoft.com/office/powerpoint/2010/main" val="401750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a:t>
            </a:r>
            <a:r>
              <a:rPr lang="nl-BE" b="1" u="sng" baseline="0" dirty="0" smtClean="0"/>
              <a:t> slide</a:t>
            </a:r>
          </a:p>
          <a:p>
            <a:r>
              <a:rPr lang="nl-BE" i="1" baseline="0" dirty="0" smtClean="0"/>
              <a:t>Lees toolfiche 1 voor achtergrondinformatie. </a:t>
            </a:r>
          </a:p>
          <a:p>
            <a:r>
              <a:rPr lang="nl-BE" i="1" baseline="0" dirty="0" smtClean="0"/>
              <a:t>Deze wordt ook bezorgd aan deelnemers na de sessie. </a:t>
            </a:r>
          </a:p>
          <a:p>
            <a:r>
              <a:rPr lang="nl-BE" sz="1200" i="1" kern="1200" dirty="0" smtClean="0">
                <a:solidFill>
                  <a:schemeClr val="tx1"/>
                </a:solidFill>
                <a:effectLst/>
                <a:latin typeface="+mn-lt"/>
                <a:ea typeface="+mn-ea"/>
                <a:cs typeface="+mn-cs"/>
              </a:rPr>
              <a:t>In de bespreking van de EHBUU tips wordt de verdere nabespreking van het rijenrollenspel geïntegreerd. Dit doe je door waar zinvol, te bevragen aan deelnemers in welke mate ze een bepaalde tip wel/ niet herkenden in het rijenrollenspel. </a:t>
            </a:r>
          </a:p>
          <a:p>
            <a:r>
              <a:rPr lang="nl-BE" sz="1200" kern="1200" dirty="0" smtClean="0">
                <a:solidFill>
                  <a:schemeClr val="tx1"/>
                </a:solidFill>
                <a:effectLst/>
                <a:latin typeface="+mn-lt"/>
                <a:ea typeface="+mn-ea"/>
                <a:cs typeface="+mn-cs"/>
              </a:rPr>
              <a:t> </a:t>
            </a:r>
            <a:endParaRPr lang="nl-BE" i="1" dirty="0"/>
          </a:p>
        </p:txBody>
      </p:sp>
      <p:sp>
        <p:nvSpPr>
          <p:cNvPr id="4" name="Tijdelijke aanduiding voor dianummer 3"/>
          <p:cNvSpPr>
            <a:spLocks noGrp="1"/>
          </p:cNvSpPr>
          <p:nvPr>
            <p:ph type="sldNum" sz="quarter" idx="10"/>
          </p:nvPr>
        </p:nvSpPr>
        <p:spPr/>
        <p:txBody>
          <a:bodyPr/>
          <a:lstStyle/>
          <a:p>
            <a:pPr>
              <a:defRPr/>
            </a:pPr>
            <a:fld id="{F58099FD-A9E9-49E3-99BD-50B6711FDE56}" type="slidenum">
              <a:rPr lang="nl-BE" smtClean="0">
                <a:solidFill>
                  <a:prstClr val="black"/>
                </a:solidFill>
              </a:rPr>
              <a:pPr>
                <a:defRPr/>
              </a:pPr>
              <a:t>4</a:t>
            </a:fld>
            <a:endParaRPr lang="nl-BE">
              <a:solidFill>
                <a:prstClr val="black"/>
              </a:solidFill>
            </a:endParaRPr>
          </a:p>
        </p:txBody>
      </p:sp>
    </p:spTree>
    <p:extLst>
      <p:ext uri="{BB962C8B-B14F-4D97-AF65-F5344CB8AC3E}">
        <p14:creationId xmlns:p14="http://schemas.microsoft.com/office/powerpoint/2010/main" val="289324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 slide</a:t>
            </a:r>
          </a:p>
          <a:p>
            <a:r>
              <a:rPr lang="nl-BE" b="0" u="none" dirty="0" smtClean="0"/>
              <a:t>Vandaag gaan we een andere tool oefenen</a:t>
            </a:r>
            <a:r>
              <a:rPr lang="nl-BE" b="0" u="none" baseline="0" dirty="0" smtClean="0"/>
              <a:t> en inzetten, die heel goed past bij de beginfase van het project.</a:t>
            </a:r>
          </a:p>
          <a:p>
            <a:r>
              <a:rPr lang="nl-BE" b="0" u="none" baseline="0" dirty="0" smtClean="0"/>
              <a:t>De praatstok is daarnaast echter ook een methode die je doorheen het hele project kan inzetten.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0" u="none" baseline="0" dirty="0" smtClean="0"/>
              <a:t>Het is namelijk een heel goede manier om (1) te leren luisteren naar elkaar en jezelf oefenen om het eigen oordeel uit te stellen, (2) op een veilige wijze, diverse meningen van leerlingen te verzamelen.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0" u="none" baseline="0" dirty="0" smtClean="0"/>
          </a:p>
          <a:p>
            <a:r>
              <a:rPr lang="nl-BE" b="0" u="none" baseline="0" dirty="0" smtClean="0"/>
              <a:t>Jullie kunnen later daar een toolfiche over nalezen.</a:t>
            </a:r>
          </a:p>
          <a:p>
            <a:r>
              <a:rPr lang="nl-BE" b="0" u="none" baseline="0" dirty="0" smtClean="0"/>
              <a:t>Even kort de </a:t>
            </a:r>
            <a:r>
              <a:rPr lang="nl-BE" b="0" u="sng" baseline="0" dirty="0" smtClean="0"/>
              <a:t>belangrijkste zaken </a:t>
            </a:r>
            <a:r>
              <a:rPr lang="nl-BE" b="0" u="none" baseline="0" dirty="0" smtClean="0"/>
              <a:t>rond de praatstok:</a:t>
            </a:r>
          </a:p>
          <a:p>
            <a:pPr marL="171450" indent="-171450">
              <a:buFont typeface="Arial" panose="020B0604020202020204" pitchFamily="34" charset="0"/>
              <a:buChar char="•"/>
            </a:pPr>
            <a:r>
              <a:rPr lang="nl-BE" sz="1200" kern="1200" dirty="0" smtClean="0">
                <a:solidFill>
                  <a:schemeClr val="tx1"/>
                </a:solidFill>
                <a:effectLst/>
                <a:latin typeface="+mn-lt"/>
                <a:ea typeface="+mn-ea"/>
                <a:cs typeface="+mn-cs"/>
              </a:rPr>
              <a:t>De praatstok komt oorspronkelijk uit een oude traditie, die we o.a. bij de Native </a:t>
            </a:r>
            <a:r>
              <a:rPr lang="nl-BE" sz="1200" kern="1200" dirty="0" err="1" smtClean="0">
                <a:solidFill>
                  <a:schemeClr val="tx1"/>
                </a:solidFill>
                <a:effectLst/>
                <a:latin typeface="+mn-lt"/>
                <a:ea typeface="+mn-ea"/>
                <a:cs typeface="+mn-cs"/>
              </a:rPr>
              <a:t>Americans</a:t>
            </a:r>
            <a:r>
              <a:rPr lang="nl-BE" sz="1200" kern="1200" dirty="0" smtClean="0">
                <a:solidFill>
                  <a:schemeClr val="tx1"/>
                </a:solidFill>
                <a:effectLst/>
                <a:latin typeface="+mn-lt"/>
                <a:ea typeface="+mn-ea"/>
                <a:cs typeface="+mn-cs"/>
              </a:rPr>
              <a:t> terugvinden. Het was een manier om, binnen de stam, tot </a:t>
            </a:r>
            <a:r>
              <a:rPr lang="nl-BE" sz="1200" i="1" kern="1200" dirty="0" smtClean="0">
                <a:solidFill>
                  <a:schemeClr val="tx1"/>
                </a:solidFill>
                <a:effectLst/>
                <a:latin typeface="+mn-lt"/>
                <a:ea typeface="+mn-ea"/>
                <a:cs typeface="+mn-cs"/>
              </a:rPr>
              <a:t>besluitvorming</a:t>
            </a:r>
            <a:r>
              <a:rPr lang="nl-BE" sz="1200" kern="1200" dirty="0" smtClean="0">
                <a:solidFill>
                  <a:schemeClr val="tx1"/>
                </a:solidFill>
                <a:effectLst/>
                <a:latin typeface="+mn-lt"/>
                <a:ea typeface="+mn-ea"/>
                <a:cs typeface="+mn-cs"/>
              </a:rPr>
              <a:t> te komen, en te maken dat </a:t>
            </a:r>
            <a:r>
              <a:rPr lang="nl-BE" sz="1200" i="1" kern="1200" dirty="0" smtClean="0">
                <a:solidFill>
                  <a:schemeClr val="tx1"/>
                </a:solidFill>
                <a:effectLst/>
                <a:latin typeface="+mn-lt"/>
                <a:ea typeface="+mn-ea"/>
                <a:cs typeface="+mn-cs"/>
              </a:rPr>
              <a:t>iedereen zijn gedacht kon zeggen</a:t>
            </a:r>
            <a:r>
              <a:rPr lang="nl-BE"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nl-BE" sz="1200" kern="1200" dirty="0" smtClean="0">
                <a:solidFill>
                  <a:schemeClr val="tx1"/>
                </a:solidFill>
                <a:effectLst/>
                <a:latin typeface="+mn-lt"/>
                <a:ea typeface="+mn-ea"/>
                <a:cs typeface="+mn-cs"/>
              </a:rPr>
              <a:t>Regels</a:t>
            </a:r>
            <a:r>
              <a:rPr lang="nl-BE" sz="1200" kern="1200" baseline="0" dirty="0" smtClean="0">
                <a:solidFill>
                  <a:schemeClr val="tx1"/>
                </a:solidFill>
                <a:effectLst/>
                <a:latin typeface="+mn-lt"/>
                <a:ea typeface="+mn-ea"/>
                <a:cs typeface="+mn-cs"/>
              </a:rPr>
              <a:t> en aanpak? Die </a:t>
            </a:r>
            <a:r>
              <a:rPr lang="nl-BE" sz="1200" kern="1200" dirty="0" smtClean="0">
                <a:solidFill>
                  <a:schemeClr val="tx1"/>
                </a:solidFill>
                <a:effectLst/>
                <a:latin typeface="+mn-lt"/>
                <a:ea typeface="+mn-ea"/>
                <a:cs typeface="+mn-cs"/>
              </a:rPr>
              <a:t>zijn eenvoudig</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Je</a:t>
            </a:r>
            <a:r>
              <a:rPr lang="nl-BE" sz="1200" kern="1200" baseline="0" dirty="0" smtClean="0">
                <a:solidFill>
                  <a:schemeClr val="tx1"/>
                </a:solidFill>
                <a:effectLst/>
                <a:latin typeface="+mn-lt"/>
                <a:ea typeface="+mn-ea"/>
                <a:cs typeface="+mn-cs"/>
              </a:rPr>
              <a:t> zet je groep in een cirkel. Op een stoel, maar dat kan ook op de grond. Naargelang de sfeer die je wil creëren. </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De praatstok (een voorwerp dat jij aangeduid</a:t>
            </a:r>
            <a:r>
              <a:rPr lang="nl-BE" sz="1200" kern="1200" baseline="0" dirty="0" smtClean="0">
                <a:solidFill>
                  <a:schemeClr val="tx1"/>
                </a:solidFill>
                <a:effectLst/>
                <a:latin typeface="+mn-lt"/>
                <a:ea typeface="+mn-ea"/>
                <a:cs typeface="+mn-cs"/>
              </a:rPr>
              <a:t> hebt als praatstok)</a:t>
            </a:r>
            <a:r>
              <a:rPr lang="nl-BE" sz="1200" kern="1200" dirty="0" smtClean="0">
                <a:solidFill>
                  <a:schemeClr val="tx1"/>
                </a:solidFill>
                <a:effectLst/>
                <a:latin typeface="+mn-lt"/>
                <a:ea typeface="+mn-ea"/>
                <a:cs typeface="+mn-cs"/>
              </a:rPr>
              <a:t> ligt in het midden van een cirkel</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Je toont als begeleider</a:t>
            </a:r>
            <a:r>
              <a:rPr lang="nl-BE" sz="1200" kern="1200" baseline="0" dirty="0" smtClean="0">
                <a:solidFill>
                  <a:schemeClr val="tx1"/>
                </a:solidFill>
                <a:effectLst/>
                <a:latin typeface="+mn-lt"/>
                <a:ea typeface="+mn-ea"/>
                <a:cs typeface="+mn-cs"/>
              </a:rPr>
              <a:t> een vraag. Dat kan een vraag zijn die jij zelf gekozen hebt, omdat je met dat thema aan de slag wil. Of dat kan een thema zijn dat participatief gekozen is: waar willen leerlingen het eens met elkaar over hebben en waar willen ze elkaars mening over horen? </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Wie zin heeft om te praten, neemt de stok. Praten gebeurt dus in principe op vrijwillige basis. </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Enkel diegene die de stok heeft, mag praten. </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Tijdens het praten is iedereen stil. Er wordt aan leerlingen</a:t>
            </a:r>
            <a:r>
              <a:rPr lang="nl-BE" sz="1200" kern="1200" baseline="0" dirty="0" smtClean="0">
                <a:solidFill>
                  <a:schemeClr val="tx1"/>
                </a:solidFill>
                <a:effectLst/>
                <a:latin typeface="+mn-lt"/>
                <a:ea typeface="+mn-ea"/>
                <a:cs typeface="+mn-cs"/>
              </a:rPr>
              <a:t> ook gevraagd om </a:t>
            </a:r>
            <a:r>
              <a:rPr lang="nl-BE" sz="1200" kern="1200" dirty="0" smtClean="0">
                <a:solidFill>
                  <a:schemeClr val="tx1"/>
                </a:solidFill>
                <a:effectLst/>
                <a:latin typeface="+mn-lt"/>
                <a:ea typeface="+mn-ea"/>
                <a:cs typeface="+mn-cs"/>
              </a:rPr>
              <a:t>ook ‘neutraal’ te blijven over wat gezegd wordt: niet knikken of lachen, niet zeggen ‘dat vind ik ook’, enkel luisteren. </a:t>
            </a:r>
          </a:p>
          <a:p>
            <a:pPr marL="628650" lvl="1" indent="-171450">
              <a:buFont typeface="Arial" panose="020B0604020202020204" pitchFamily="34" charset="0"/>
              <a:buChar char="•"/>
            </a:pPr>
            <a:r>
              <a:rPr lang="nl-BE" sz="1200" kern="1200" dirty="0" smtClean="0">
                <a:solidFill>
                  <a:schemeClr val="tx1"/>
                </a:solidFill>
                <a:effectLst/>
                <a:latin typeface="+mn-lt"/>
                <a:ea typeface="+mn-ea"/>
                <a:cs typeface="+mn-cs"/>
              </a:rPr>
              <a:t>Als de prater uitgepraat is, legt die de stok weer in de cirkel. Wie nu wil praten, neemt de stok en het woord.</a:t>
            </a:r>
          </a:p>
          <a:p>
            <a:pPr marL="171450" lvl="0" indent="-171450">
              <a:buFont typeface="Arial" panose="020B0604020202020204" pitchFamily="34" charset="0"/>
              <a:buChar char="•"/>
            </a:pPr>
            <a:r>
              <a:rPr lang="nl-BE" sz="1200" kern="1200" dirty="0" smtClean="0">
                <a:solidFill>
                  <a:schemeClr val="tx1"/>
                </a:solidFill>
                <a:effectLst/>
                <a:latin typeface="+mn-lt"/>
                <a:ea typeface="+mn-ea"/>
                <a:cs typeface="+mn-cs"/>
              </a:rPr>
              <a:t>Aandachtspunt:</a:t>
            </a:r>
            <a:r>
              <a:rPr lang="nl-BE" sz="1200" kern="1200" baseline="0" dirty="0" smtClean="0">
                <a:solidFill>
                  <a:schemeClr val="tx1"/>
                </a:solidFill>
                <a:effectLst/>
                <a:latin typeface="+mn-lt"/>
                <a:ea typeface="+mn-ea"/>
                <a:cs typeface="+mn-cs"/>
              </a:rPr>
              <a:t> als deelnemer en begeleider moet je aandacht houden voor de centrale vraag </a:t>
            </a:r>
            <a:r>
              <a:rPr lang="nl-BE" sz="1200" kern="1200" dirty="0" smtClean="0">
                <a:solidFill>
                  <a:schemeClr val="tx1"/>
                </a:solidFill>
                <a:effectLst/>
                <a:latin typeface="+mn-lt"/>
                <a:ea typeface="+mn-ea"/>
                <a:cs typeface="+mn-cs"/>
              </a:rPr>
              <a:t>(gesteld door het ‘opperhoofd’ – de begeleider).</a:t>
            </a:r>
            <a:r>
              <a:rPr lang="nl-BE" sz="1200" kern="1200" baseline="0" dirty="0" smtClean="0">
                <a:solidFill>
                  <a:schemeClr val="tx1"/>
                </a:solidFill>
                <a:effectLst/>
                <a:latin typeface="+mn-lt"/>
                <a:ea typeface="+mn-ea"/>
                <a:cs typeface="+mn-cs"/>
              </a:rPr>
              <a:t> Het is de bedoeling om deze te beantwoorden en niet te beginnen uitweiden naar allerhande </a:t>
            </a:r>
            <a:r>
              <a:rPr lang="nl-BE" sz="1200" kern="1200" baseline="0" dirty="0" err="1" smtClean="0">
                <a:solidFill>
                  <a:schemeClr val="tx1"/>
                </a:solidFill>
                <a:effectLst/>
                <a:latin typeface="+mn-lt"/>
                <a:ea typeface="+mn-ea"/>
                <a:cs typeface="+mn-cs"/>
              </a:rPr>
              <a:t>subthema’s</a:t>
            </a:r>
            <a:r>
              <a:rPr lang="nl-BE" sz="1200" kern="1200" baseline="0" dirty="0" smtClean="0">
                <a:solidFill>
                  <a:schemeClr val="tx1"/>
                </a:solidFill>
                <a:effectLst/>
                <a:latin typeface="+mn-lt"/>
                <a:ea typeface="+mn-ea"/>
                <a:cs typeface="+mn-cs"/>
              </a:rPr>
              <a:t>. Het opzet is ook niet: discussiëren met elkaar. Dat zijn zaken die je als begeleider dus goed in de gaten moet houden. </a:t>
            </a:r>
          </a:p>
          <a:p>
            <a:pPr marL="171450" lvl="0" indent="-171450">
              <a:buFont typeface="Arial" panose="020B0604020202020204" pitchFamily="34" charset="0"/>
              <a:buChar char="•"/>
            </a:pPr>
            <a:r>
              <a:rPr lang="nl-BE" sz="1200" b="0" u="none" kern="1200" baseline="0" dirty="0" smtClean="0">
                <a:solidFill>
                  <a:schemeClr val="tx1"/>
                </a:solidFill>
                <a:effectLst/>
                <a:latin typeface="+mn-lt"/>
                <a:ea typeface="+mn-ea"/>
                <a:cs typeface="+mn-cs"/>
              </a:rPr>
              <a:t>Wil je toch ook interactie realiseren op een goede manier? Dan kan je werken met twee rondes. </a:t>
            </a:r>
          </a:p>
          <a:p>
            <a:pPr marL="0" lvl="0" indent="0">
              <a:buFont typeface="Arial" panose="020B0604020202020204" pitchFamily="34" charset="0"/>
              <a:buNone/>
            </a:pPr>
            <a:endParaRPr lang="nl-BE" sz="1200" b="0" u="none"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nl-BE" sz="1200" b="0" u="none" kern="1200" baseline="0" dirty="0" smtClean="0">
                <a:solidFill>
                  <a:schemeClr val="tx1"/>
                </a:solidFill>
                <a:effectLst/>
                <a:latin typeface="+mn-lt"/>
                <a:ea typeface="+mn-ea"/>
                <a:cs typeface="+mn-cs"/>
              </a:rPr>
              <a:t>Maar in plaats van dat nog toe te lichten, gaan we dat ondervinden. We gaan samen een praatstok doen, en wel, aan de hand van de volgende vraag. </a:t>
            </a:r>
          </a:p>
          <a:p>
            <a:pPr marL="0" lvl="0" indent="0">
              <a:buFont typeface="Arial" panose="020B0604020202020204" pitchFamily="34" charset="0"/>
              <a:buNone/>
            </a:pPr>
            <a:r>
              <a:rPr lang="nl-BE" sz="1200" b="0" i="1" u="none" kern="1200" baseline="0" dirty="0" smtClean="0">
                <a:solidFill>
                  <a:schemeClr val="tx1"/>
                </a:solidFill>
                <a:effectLst/>
                <a:latin typeface="+mn-lt"/>
                <a:ea typeface="+mn-ea"/>
                <a:cs typeface="+mn-cs"/>
              </a:rPr>
              <a:t>Volgende slide</a:t>
            </a:r>
            <a:endParaRPr lang="nl-BE" b="0" i="1" u="none" baseline="0" dirty="0" smtClean="0"/>
          </a:p>
          <a:p>
            <a:endParaRPr lang="nl-BE" b="0" u="none" baseline="0" dirty="0" smtClean="0"/>
          </a:p>
          <a:p>
            <a:endParaRPr lang="nl-BE" b="0" u="non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5</a:t>
            </a:fld>
            <a:endParaRPr lang="nl-BE"/>
          </a:p>
        </p:txBody>
      </p:sp>
    </p:spTree>
    <p:extLst>
      <p:ext uri="{BB962C8B-B14F-4D97-AF65-F5344CB8AC3E}">
        <p14:creationId xmlns:p14="http://schemas.microsoft.com/office/powerpoint/2010/main" val="22363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a:t>
            </a:r>
            <a:r>
              <a:rPr lang="nl-BE" b="1" u="sng" baseline="0" dirty="0" smtClean="0"/>
              <a:t> slide</a:t>
            </a:r>
          </a:p>
          <a:p>
            <a:r>
              <a:rPr lang="nl-BE" baseline="0" dirty="0" smtClean="0"/>
              <a:t>Er zijn verschillende manieren om meningen te inventariseren.</a:t>
            </a:r>
          </a:p>
          <a:p>
            <a:r>
              <a:rPr lang="nl-BE" baseline="0" dirty="0" smtClean="0"/>
              <a:t>De </a:t>
            </a:r>
            <a:r>
              <a:rPr lang="nl-BE" b="1" baseline="0" dirty="0" smtClean="0"/>
              <a:t>praatstok: </a:t>
            </a:r>
            <a:r>
              <a:rPr lang="nl-BE" baseline="0" dirty="0" smtClean="0"/>
              <a:t>je vraagt leerlingen om te spreken over hun mening. Dat vraagt al heel wat veiligheid in de groep om dat te doen, zeker bij een afwijkende mening. </a:t>
            </a:r>
          </a:p>
          <a:p>
            <a:r>
              <a:rPr lang="nl-BE" baseline="0" dirty="0" smtClean="0"/>
              <a:t>Je kan ook werken via</a:t>
            </a:r>
            <a:r>
              <a:rPr lang="nl-BE" b="1" baseline="0" dirty="0" smtClean="0"/>
              <a:t> post-its</a:t>
            </a:r>
            <a:r>
              <a:rPr lang="nl-BE" baseline="0" dirty="0" smtClean="0"/>
              <a:t>: dat is een meer impliciete manier om te inventariseren. Je stelt een duidelijke vraag aan leerlingen en vraagt hen hun mening, ideeën, vragen te noteren op post-its. Je verzamelt deze vooraan en bespreekt deze anoniem – je kan uiteraard wel polsen of iemand een post-it wil toelichten. Maar je legt er geen druk op. Je kan zo visueel ook weergeven wat diverse meningen zijn rond een bepaald thema: dat visuele aspect is ook interessant.</a:t>
            </a:r>
          </a:p>
          <a:p>
            <a:r>
              <a:rPr lang="nl-BE" baseline="0" dirty="0" smtClean="0"/>
              <a:t>Je kan ook voorafgaand werken met een korte, anonieme </a:t>
            </a:r>
            <a:r>
              <a:rPr lang="nl-BE" b="1" baseline="0" dirty="0" smtClean="0"/>
              <a:t>vragenlijst. </a:t>
            </a:r>
            <a:r>
              <a:rPr lang="nl-BE" baseline="0" dirty="0" smtClean="0"/>
              <a:t>Wil je concreet en doelgericht aan de slag met een bepaald thema? Soms kan het interessant zijn om je leerlingen alvast kort te bevragen rond hun standpunten, ideeën en vragen. Dat bied jezelf een stevige basis om je voorbereiding rond op te bouwen. </a:t>
            </a:r>
            <a:endParaRPr lang="nl-BE" dirty="0"/>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6</a:t>
            </a:fld>
            <a:endParaRPr lang="nl-BE"/>
          </a:p>
        </p:txBody>
      </p:sp>
    </p:spTree>
    <p:extLst>
      <p:ext uri="{BB962C8B-B14F-4D97-AF65-F5344CB8AC3E}">
        <p14:creationId xmlns:p14="http://schemas.microsoft.com/office/powerpoint/2010/main" val="391427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 slide</a:t>
            </a:r>
          </a:p>
          <a:p>
            <a:r>
              <a:rPr lang="nl-BE" b="0" u="none" dirty="0" smtClean="0"/>
              <a:t>We kunnen dat nu wel aanbrengen: structureer</a:t>
            </a:r>
            <a:r>
              <a:rPr lang="nl-BE" b="0" u="none" baseline="0" dirty="0" smtClean="0"/>
              <a:t> je groepsgesprek! Inventariseer meningen! Dat is het waard! Maar hoe kijken jullie er naar?</a:t>
            </a:r>
          </a:p>
          <a:p>
            <a:pPr marL="171450" indent="-171450">
              <a:buFont typeface="Arial" panose="020B0604020202020204" pitchFamily="34" charset="0"/>
              <a:buChar char="•"/>
            </a:pPr>
            <a:r>
              <a:rPr lang="nl-BE" b="0" u="none" baseline="0" dirty="0" smtClean="0"/>
              <a:t>Hoe ervaren jullie het belang en de meerwaarde van dergelijke inventarisatie van de meningen in een groep, bijvoorbeeld via een praatstok? </a:t>
            </a:r>
          </a:p>
          <a:p>
            <a:pPr marL="171450" indent="-171450">
              <a:buFont typeface="Arial" panose="020B0604020202020204" pitchFamily="34" charset="0"/>
              <a:buChar char="•"/>
            </a:pPr>
            <a:r>
              <a:rPr lang="nl-BE" b="0" u="none" baseline="0" dirty="0" smtClean="0"/>
              <a:t>Zie je ook bepaalde randvoorwaarden om dit te kunnen doen? Heb je bepaalde bedenkingen hierbij? </a:t>
            </a:r>
          </a:p>
          <a:p>
            <a:r>
              <a:rPr lang="nl-BE" b="0" i="1" u="none" baseline="0" dirty="0" smtClean="0"/>
              <a:t>(Deelnemers geven hun input hier)</a:t>
            </a:r>
          </a:p>
          <a:p>
            <a:endParaRPr lang="nl-BE" b="0" i="1" u="none" baseline="0" dirty="0" smtClean="0"/>
          </a:p>
          <a:p>
            <a:r>
              <a:rPr lang="nl-BE" b="0" i="0" u="none" baseline="0" dirty="0" smtClean="0"/>
              <a:t>Vanuit onze ervaringen zien we </a:t>
            </a:r>
            <a:r>
              <a:rPr lang="nl-BE" b="1" i="0" u="none" baseline="0" dirty="0" smtClean="0"/>
              <a:t>volgend belang en meerwaarde. (</a:t>
            </a:r>
            <a:r>
              <a:rPr lang="nl-BE" b="0" i="1" u="none" baseline="0" dirty="0" smtClean="0"/>
              <a:t>Begeleider van de leerlingensessie kan kort toelichten hoe bijvoorbeeld in leerlingensessie 3 dit verlopen is, rond het thema holebi.) </a:t>
            </a:r>
          </a:p>
          <a:p>
            <a:pPr marL="171450" indent="-171450">
              <a:buFontTx/>
              <a:buChar char="-"/>
            </a:pPr>
            <a:r>
              <a:rPr lang="nl-BE" b="0" i="0" u="none" baseline="0" dirty="0" smtClean="0"/>
              <a:t>Groep of een leerling staat soms op ontploffen rond een bepaald thema </a:t>
            </a:r>
            <a:r>
              <a:rPr lang="nl-BE" b="0" i="0" u="none" baseline="0" dirty="0" smtClean="0">
                <a:sym typeface="Wingdings" panose="05000000000000000000" pitchFamily="2" charset="2"/>
              </a:rPr>
              <a:t> </a:t>
            </a:r>
            <a:r>
              <a:rPr lang="nl-BE" b="0" i="0" u="none" baseline="0" dirty="0" smtClean="0"/>
              <a:t>rust brengen via een inventarisatiemethode. Een methode die ruimte biedt ook voor het gevoel dat deelnemers hebben voor een thema. Een methode die veilige ruimte biedt om je eigen mening (binnen het kader van de afgesproken gespreksregels) weer te mogen geven, zonder dat daar meteen over geoordeeld wordt. Er wordt in die zin “uitgezoomd” en focus </a:t>
            </a:r>
            <a:r>
              <a:rPr lang="nl-BE" b="0" i="0" u="none" baseline="0" dirty="0" err="1" smtClean="0"/>
              <a:t>herlegd</a:t>
            </a:r>
            <a:r>
              <a:rPr lang="nl-BE" b="0" i="0" u="none" baseline="0" dirty="0" smtClean="0"/>
              <a:t>: niet op het conflicterende maar op het explorerende.</a:t>
            </a:r>
          </a:p>
          <a:p>
            <a:pPr marL="171450" indent="-171450">
              <a:buFontTx/>
              <a:buChar char="-"/>
            </a:pPr>
            <a:r>
              <a:rPr lang="nl-BE" b="0" i="0" u="none" baseline="0" dirty="0" smtClean="0"/>
              <a:t>Bepaald thema, bepaalde leerlingen nemen het “hoge woord” </a:t>
            </a:r>
            <a:r>
              <a:rPr lang="nl-BE" b="0" i="0" u="none" baseline="0" dirty="0" smtClean="0">
                <a:sym typeface="Wingdings" panose="05000000000000000000" pitchFamily="2" charset="2"/>
              </a:rPr>
              <a:t> soms weinig ruimte voor anderen + als LK is het soms “verleidelijk” of de valkuil dat je focust op die paar leerlingen en hun argumentatie. Je wordt als het ware meegezogen. Uitzoomen is dan belangrijk: om voor jezelf rust te creëren maar ook om bredere participatie binnen de groep mogelijk te maken. Je wil tenslotte de stem van alle leerlingen horen. </a:t>
            </a:r>
          </a:p>
          <a:p>
            <a:pPr marL="171450" indent="-171450">
              <a:buFontTx/>
              <a:buChar char="-"/>
            </a:pPr>
            <a:r>
              <a:rPr lang="nl-BE" b="0" i="0" u="none" baseline="0" dirty="0" smtClean="0">
                <a:sym typeface="Wingdings" panose="05000000000000000000" pitchFamily="2" charset="2"/>
              </a:rPr>
              <a:t>Soms lijkt het, doordat bepaalde leerlingen het “hoge woord” nemen, dat er maar 1 of enkele meningen rond een thema in de groep vervat zitten. Leerlingen stellen zichzelf ook heel graag zo voor: “wij zijn vrienden, wij denken daar hetzelfde over”; “wij weten alles van elkaar, ook dit.” … Door keer op keer in te zetten op inventarisatie van meningen, op een veilige manier, zet je in op het creëren van een context waarin het misschien ook wel oké is om je eigen mening (die soms afwijkt, soms genuanceerd is) toch weer te geven: de diversiteit aan meningen krijgen meer kans als je hierop inzet, zeker bij herhaaldelijk gebruik.</a:t>
            </a:r>
          </a:p>
          <a:p>
            <a:pPr marL="171450" indent="-171450">
              <a:buFontTx/>
              <a:buChar char="-"/>
            </a:pPr>
            <a:r>
              <a:rPr lang="nl-BE" b="0" i="0" u="none" baseline="0" dirty="0" smtClean="0">
                <a:sym typeface="Wingdings" panose="05000000000000000000" pitchFamily="2" charset="2"/>
              </a:rPr>
              <a:t>Vanuit die diverse meningen die naar de oppervlakte kunnen komen, kan er ook meer inzicht in het thema ontwikkelen. Je rol als begeleider kan hierin, zeker bij een startende groep (qua delen van diverse, afwijkende meningen) belangrijk zijn: door open vragen te stellen (wees socratisch) kan je ook gaan verdiepen. </a:t>
            </a:r>
          </a:p>
          <a:p>
            <a:pPr marL="171450" indent="-171450">
              <a:buFontTx/>
              <a:buChar char="-"/>
            </a:pPr>
            <a:endParaRPr lang="nl-BE" b="0" i="0" u="none" baseline="0" dirty="0" smtClean="0">
              <a:sym typeface="Wingdings" panose="05000000000000000000" pitchFamily="2" charset="2"/>
            </a:endParaRPr>
          </a:p>
          <a:p>
            <a:pPr marL="0" indent="0">
              <a:buFontTx/>
              <a:buNone/>
            </a:pPr>
            <a:r>
              <a:rPr lang="nl-BE" b="0" i="0" u="none" baseline="0" dirty="0" smtClean="0">
                <a:sym typeface="Wingdings" panose="05000000000000000000" pitchFamily="2" charset="2"/>
              </a:rPr>
              <a:t>We zien vanuit onze ervaringen ook wat we</a:t>
            </a:r>
            <a:r>
              <a:rPr lang="nl-BE" b="1" i="0" u="none" baseline="0" dirty="0" smtClean="0">
                <a:sym typeface="Wingdings" panose="05000000000000000000" pitchFamily="2" charset="2"/>
              </a:rPr>
              <a:t> randvoorwaarden </a:t>
            </a:r>
            <a:r>
              <a:rPr lang="nl-BE" b="0" i="0" u="none" baseline="0" dirty="0" smtClean="0">
                <a:sym typeface="Wingdings" panose="05000000000000000000" pitchFamily="2" charset="2"/>
              </a:rPr>
              <a:t>kunnen noemen:</a:t>
            </a:r>
          </a:p>
          <a:p>
            <a:pPr marL="171450" indent="-171450">
              <a:buFontTx/>
              <a:buChar char="-"/>
            </a:pPr>
            <a:r>
              <a:rPr lang="nl-BE" b="0" i="0" u="none" baseline="0" dirty="0" smtClean="0">
                <a:sym typeface="Wingdings" panose="05000000000000000000" pitchFamily="2" charset="2"/>
              </a:rPr>
              <a:t>Veiligheid in de groep om uit te wisselen over diverse, soms afwijkende meningen, is belangrijk. Dat is niet iets dat er zomaar is in een groep, daar bouw je aan. Denk aan de vertrouwensdriehoek. </a:t>
            </a:r>
          </a:p>
          <a:p>
            <a:pPr marL="171450" indent="-171450">
              <a:buFontTx/>
              <a:buChar char="-"/>
            </a:pPr>
            <a:r>
              <a:rPr lang="nl-BE" b="0" i="0" u="none" baseline="0" dirty="0" smtClean="0">
                <a:sym typeface="Wingdings" panose="05000000000000000000" pitchFamily="2" charset="2"/>
              </a:rPr>
              <a:t>Besteed in je methode aandacht aan het feit dat iedereen aan bod moet komen, op een manier die passend is bij het thema. Sommige methoden vragen van leerlingen dat zij expliciet hun mening zeggen (praatstok) bij andere methoden ga je meer impliciet hun mening bevragen, bv. de post-it methode of een korte, anonieme vragenlijst vooraf.</a:t>
            </a:r>
          </a:p>
          <a:p>
            <a:pPr marL="171450" indent="-171450">
              <a:buFontTx/>
              <a:buChar char="-"/>
            </a:pPr>
            <a:r>
              <a:rPr lang="nl-BE" b="0" i="0" u="none" baseline="0" dirty="0" smtClean="0">
                <a:sym typeface="Wingdings" panose="05000000000000000000" pitchFamily="2" charset="2"/>
              </a:rPr>
              <a:t>Eigenlijk zou je kunnen zeggen dat de basisvaardigheden die we formuleren bij DemoKlap ook randvoorwaarden voor succes zijn. Maar ook daar, zoals bij veiligheid in de groep, zijn dat eerder zaken waaraan je continu werkt dan dat je ze plotsklap gerealiseerd hebt. Aandacht ervoor hebben is wel belangrijk.</a:t>
            </a:r>
          </a:p>
          <a:p>
            <a:pPr marL="171450" indent="-171450">
              <a:buFontTx/>
              <a:buChar char="-"/>
            </a:pPr>
            <a:r>
              <a:rPr lang="nl-BE" b="0" i="0" u="none" baseline="0" dirty="0" smtClean="0">
                <a:sym typeface="Wingdings" panose="05000000000000000000" pitchFamily="2" charset="2"/>
              </a:rPr>
              <a:t>Maak heldere afspraken, gekoppeld aan de methode, en val terug op collectieve gespreksregels waar je eerder rond werkte. De onderbouw is van belang. </a:t>
            </a:r>
          </a:p>
          <a:p>
            <a:pPr marL="171450" indent="-171450">
              <a:buFontTx/>
              <a:buChar char="-"/>
            </a:pPr>
            <a:r>
              <a:rPr lang="nl-BE" b="0" i="0" u="none" baseline="0" dirty="0" smtClean="0">
                <a:sym typeface="Wingdings" panose="05000000000000000000" pitchFamily="2" charset="2"/>
              </a:rPr>
              <a:t>Er is tijd nodig om te inventariseren. </a:t>
            </a:r>
          </a:p>
          <a:p>
            <a:pPr marL="171450" indent="-171450">
              <a:buFontTx/>
              <a:buChar char="-"/>
            </a:pPr>
            <a:r>
              <a:rPr lang="nl-BE" b="0" i="0" u="none" baseline="0" dirty="0" smtClean="0">
                <a:sym typeface="Wingdings" panose="05000000000000000000" pitchFamily="2" charset="2"/>
              </a:rPr>
              <a:t>Er is perspectief nodig, voor jou als de leerkracht en de leerlingen: waarom inventariseer je? Er zijn veel valabele redenen: om rust te brengen rond een thema, om een aanzet te geven tot een breder werkmoment rond het thema, enzovoort. Best kies je je methode ook gekoppeld aan je doel. </a:t>
            </a:r>
          </a:p>
          <a:p>
            <a:pPr marL="171450" indent="-171450">
              <a:buFontTx/>
              <a:buChar char="-"/>
            </a:pPr>
            <a:endParaRPr lang="nl-BE" b="0" i="0" u="none" baseline="0" dirty="0" smtClean="0">
              <a:sym typeface="Wingdings" panose="05000000000000000000" pitchFamily="2" charset="2"/>
            </a:endParaRPr>
          </a:p>
          <a:p>
            <a:r>
              <a:rPr lang="nl-BE" b="0" i="0" u="none" baseline="0" dirty="0" smtClean="0">
                <a:sym typeface="Wingdings" panose="05000000000000000000" pitchFamily="2" charset="2"/>
              </a:rPr>
              <a:t>Inzetten op inventarisatie lijkt misschien heel erg gemakkelijk en evident. Onze praktijk leert ons dat dat niet zo is: </a:t>
            </a:r>
            <a:r>
              <a:rPr lang="nl-BE" baseline="0" dirty="0" smtClean="0"/>
              <a:t>het vraagt een sterk bewust zijn van de situatie zoals die zich voordoet en soms, voor wie het nieuw is, het aanleren van een nieuwe manier om </a:t>
            </a:r>
            <a:r>
              <a:rPr lang="nl-BE" baseline="0" dirty="0" err="1" smtClean="0"/>
              <a:t>om</a:t>
            </a:r>
            <a:r>
              <a:rPr lang="nl-BE" baseline="0" dirty="0" smtClean="0"/>
              <a:t> te gaan met de situatie en de commotie in de groep. Ook voor jezelf geldt dus: oefening baart kunst, en reflectie na een pittige lessituatie (“wat deed ik en wat kan of wil ik volgende keer anders doen”) kan helpend zijn. </a:t>
            </a:r>
          </a:p>
          <a:p>
            <a:pPr marL="0" indent="0">
              <a:buFontTx/>
              <a:buNone/>
            </a:pPr>
            <a:endParaRPr lang="nl-BE" b="0" i="0" u="none"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7</a:t>
            </a:fld>
            <a:endParaRPr lang="nl-BE"/>
          </a:p>
        </p:txBody>
      </p:sp>
    </p:spTree>
    <p:extLst>
      <p:ext uri="{BB962C8B-B14F-4D97-AF65-F5344CB8AC3E}">
        <p14:creationId xmlns:p14="http://schemas.microsoft.com/office/powerpoint/2010/main" val="337382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Toelichting</a:t>
            </a:r>
            <a:r>
              <a:rPr lang="nl-BE" b="1" u="sng" baseline="0" dirty="0" smtClean="0"/>
              <a:t> slide</a:t>
            </a:r>
          </a:p>
          <a:p>
            <a:r>
              <a:rPr lang="nl-BE" i="1" baseline="0" dirty="0" smtClean="0"/>
              <a:t>Lees toolfiche 1 voor achtergrondinformatie. </a:t>
            </a:r>
          </a:p>
          <a:p>
            <a:r>
              <a:rPr lang="nl-BE" i="1" baseline="0" dirty="0" smtClean="0"/>
              <a:t>Deze wordt ook bezorgd aan deelnemers na de sessie. </a:t>
            </a:r>
          </a:p>
          <a:p>
            <a:r>
              <a:rPr lang="nl-BE" sz="1200" i="1" kern="1200" dirty="0" smtClean="0">
                <a:solidFill>
                  <a:schemeClr val="tx1"/>
                </a:solidFill>
                <a:effectLst/>
                <a:latin typeface="+mn-lt"/>
                <a:ea typeface="+mn-ea"/>
                <a:cs typeface="+mn-cs"/>
              </a:rPr>
              <a:t>In de bespreking van de EHBUU tips wordt de verdere nabespreking van het rijenrollenspel geïntegreerd. Dit doe je door waar zinvol, te bevragen aan deelnemers in welke mate ze een bepaalde tip wel/ niet herkenden in het rijenrollenspel. </a:t>
            </a:r>
          </a:p>
          <a:p>
            <a:r>
              <a:rPr lang="nl-BE" sz="1200" kern="1200" dirty="0" smtClean="0">
                <a:solidFill>
                  <a:schemeClr val="tx1"/>
                </a:solidFill>
                <a:effectLst/>
                <a:latin typeface="+mn-lt"/>
                <a:ea typeface="+mn-ea"/>
                <a:cs typeface="+mn-cs"/>
              </a:rPr>
              <a:t> </a:t>
            </a:r>
            <a:endParaRPr lang="nl-BE" i="1" dirty="0"/>
          </a:p>
        </p:txBody>
      </p:sp>
      <p:sp>
        <p:nvSpPr>
          <p:cNvPr id="4" name="Tijdelijke aanduiding voor dianummer 3"/>
          <p:cNvSpPr>
            <a:spLocks noGrp="1"/>
          </p:cNvSpPr>
          <p:nvPr>
            <p:ph type="sldNum" sz="quarter" idx="10"/>
          </p:nvPr>
        </p:nvSpPr>
        <p:spPr/>
        <p:txBody>
          <a:bodyPr/>
          <a:lstStyle/>
          <a:p>
            <a:pPr>
              <a:defRPr/>
            </a:pPr>
            <a:fld id="{F58099FD-A9E9-49E3-99BD-50B6711FDE56}" type="slidenum">
              <a:rPr lang="nl-BE" smtClean="0">
                <a:solidFill>
                  <a:prstClr val="black"/>
                </a:solidFill>
              </a:rPr>
              <a:pPr>
                <a:defRPr/>
              </a:pPr>
              <a:t>8</a:t>
            </a:fld>
            <a:endParaRPr lang="nl-BE">
              <a:solidFill>
                <a:prstClr val="black"/>
              </a:solidFill>
            </a:endParaRPr>
          </a:p>
        </p:txBody>
      </p:sp>
    </p:spTree>
    <p:extLst>
      <p:ext uri="{BB962C8B-B14F-4D97-AF65-F5344CB8AC3E}">
        <p14:creationId xmlns:p14="http://schemas.microsoft.com/office/powerpoint/2010/main" val="421542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5271f3f90_0_38:notes"/>
          <p:cNvSpPr>
            <a:spLocks noGrp="1" noRot="1" noChangeAspect="1"/>
          </p:cNvSpPr>
          <p:nvPr>
            <p:ph type="sldImg" idx="2"/>
          </p:nvPr>
        </p:nvSpPr>
        <p:spPr>
          <a:xfrm>
            <a:off x="471488" y="812800"/>
            <a:ext cx="5418137" cy="4064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5271f3f90_0_38:notes"/>
          <p:cNvSpPr txBox="1">
            <a:spLocks noGrp="1"/>
          </p:cNvSpPr>
          <p:nvPr>
            <p:ph type="body" idx="1"/>
          </p:nvPr>
        </p:nvSpPr>
        <p:spPr>
          <a:xfrm>
            <a:off x="636271" y="5146711"/>
            <a:ext cx="5090159" cy="487583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g65271f3f90_0_38:notes"/>
          <p:cNvSpPr txBox="1">
            <a:spLocks noGrp="1"/>
          </p:cNvSpPr>
          <p:nvPr>
            <p:ph type="sldNum" idx="12"/>
          </p:nvPr>
        </p:nvSpPr>
        <p:spPr>
          <a:xfrm>
            <a:off x="3604057" y="10291539"/>
            <a:ext cx="2757170" cy="541759"/>
          </a:xfrm>
          <a:prstGeom prst="rect">
            <a:avLst/>
          </a:prstGeom>
        </p:spPr>
        <p:txBody>
          <a:bodyPr spcFirstLastPara="1" wrap="square" lIns="91425" tIns="45700" rIns="91425" bIns="45700" anchor="b" anchorCtr="0">
            <a:noAutofit/>
          </a:bodyPr>
          <a:lstStyle/>
          <a:p>
            <a:pPr>
              <a:buClr>
                <a:srgbClr val="000000"/>
              </a:buClr>
              <a:buFont typeface="Arial"/>
              <a:buNone/>
              <a:defRPr/>
            </a:pPr>
            <a:fld id="{00000000-1234-1234-1234-123412341234}" type="slidenum">
              <a:rPr lang="nl-BE">
                <a:solidFill>
                  <a:prstClr val="black"/>
                </a:solidFill>
              </a:rPr>
              <a:pPr>
                <a:buClr>
                  <a:srgbClr val="000000"/>
                </a:buClr>
                <a:buFont typeface="Arial"/>
                <a:buNone/>
                <a:defRPr/>
              </a:pPr>
              <a:t>9</a:t>
            </a:fld>
            <a:endParaRPr>
              <a:solidFill>
                <a:prstClr val="black"/>
              </a:solidFill>
            </a:endParaRPr>
          </a:p>
        </p:txBody>
      </p:sp>
    </p:spTree>
    <p:extLst>
      <p:ext uri="{BB962C8B-B14F-4D97-AF65-F5344CB8AC3E}">
        <p14:creationId xmlns:p14="http://schemas.microsoft.com/office/powerpoint/2010/main" val="43448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b="1" u="none" dirty="0" smtClean="0"/>
              <a:t>Korte</a:t>
            </a:r>
            <a:r>
              <a:rPr lang="nl-BE" b="1" u="none" baseline="0" dirty="0" smtClean="0"/>
              <a:t> input:</a:t>
            </a:r>
          </a:p>
          <a:p>
            <a:pPr marL="628650" lvl="1" indent="-171450">
              <a:buFontTx/>
              <a:buChar char="-"/>
            </a:pPr>
            <a:r>
              <a:rPr lang="nl-BE" b="0" u="none" dirty="0" smtClean="0"/>
              <a:t>Wie van jullie durft zijn of haar mening te</a:t>
            </a:r>
            <a:r>
              <a:rPr lang="nl-BE" b="0" u="none" baseline="0" dirty="0" smtClean="0"/>
              <a:t> geven rond uitdagende thema’s?</a:t>
            </a:r>
          </a:p>
          <a:p>
            <a:pPr marL="628650" lvl="1" indent="-171450">
              <a:buFontTx/>
              <a:buChar char="-"/>
            </a:pPr>
            <a:r>
              <a:rPr lang="nl-BE" b="0" u="none" baseline="0" dirty="0" smtClean="0"/>
              <a:t>Waarom wel/niet?</a:t>
            </a:r>
          </a:p>
          <a:p>
            <a:pPr marL="628650" lvl="1" indent="-171450">
              <a:buFontTx/>
              <a:buChar char="-"/>
            </a:pPr>
            <a:r>
              <a:rPr lang="nl-BE" b="0" u="none" baseline="0" dirty="0" smtClean="0"/>
              <a:t>Waar hangt dat vanaf?</a:t>
            </a:r>
          </a:p>
          <a:p>
            <a:pPr marL="628650" lvl="1" indent="-171450">
              <a:buFontTx/>
              <a:buChar char="-"/>
            </a:pPr>
            <a:endParaRPr lang="nl-BE" b="0" u="none" baseline="0" dirty="0" smtClean="0"/>
          </a:p>
          <a:p>
            <a:pPr marL="0" lvl="0" indent="0">
              <a:buFontTx/>
              <a:buNone/>
            </a:pPr>
            <a:r>
              <a:rPr lang="nl-BE" b="0" u="none" baseline="0" dirty="0" smtClean="0"/>
              <a:t>In ons traject met leerkrachten stellen we hen de vraag, wat ze doen.</a:t>
            </a:r>
          </a:p>
          <a:p>
            <a:pPr marL="0" lvl="0" indent="0">
              <a:buFontTx/>
              <a:buNone/>
            </a:pPr>
            <a:r>
              <a:rPr lang="nl-BE" b="0" u="none" baseline="0" dirty="0" smtClean="0"/>
              <a:t>Geven ze hun mening, nooit, alleen als leerlingen daar expliciet om vragen, of altijd.</a:t>
            </a:r>
          </a:p>
          <a:p>
            <a:pPr marL="0" lvl="0" indent="0">
              <a:buFontTx/>
              <a:buNone/>
            </a:pPr>
            <a:endParaRPr lang="nl-BE" b="0" u="none" baseline="0" dirty="0" smtClean="0"/>
          </a:p>
          <a:p>
            <a:pPr marL="0" lvl="0" indent="0">
              <a:buFontTx/>
              <a:buNone/>
            </a:pPr>
            <a:r>
              <a:rPr lang="nl-BE" b="1" u="none" baseline="0" dirty="0" smtClean="0"/>
              <a:t>Waarom is die vraag stellen en daar rond uitwisselen belangrijk?</a:t>
            </a:r>
          </a:p>
          <a:p>
            <a:pPr marL="0" lvl="0" indent="0">
              <a:buFontTx/>
              <a:buNone/>
            </a:pPr>
            <a:r>
              <a:rPr lang="nl-BE" b="0" u="none" baseline="0" dirty="0" smtClean="0"/>
              <a:t>Omdat er bezorgdheden leven over wat er gebeurt als een leerkracht de eigen mening deelt in de klas/ </a:t>
            </a:r>
          </a:p>
          <a:p>
            <a:endParaRPr lang="nl-BE" b="0" u="none" baseline="0" dirty="0" smtClean="0"/>
          </a:p>
          <a:p>
            <a:r>
              <a:rPr lang="nl-BE" b="1" u="none" dirty="0" smtClean="0"/>
              <a:t>Gevaren</a:t>
            </a:r>
            <a:r>
              <a:rPr lang="nl-BE" b="1" u="none" baseline="0" dirty="0" smtClean="0"/>
              <a:t> of bezorgdheden</a:t>
            </a:r>
          </a:p>
          <a:p>
            <a:pPr marL="171450" indent="-171450">
              <a:buFont typeface="Arial" panose="020B0604020202020204" pitchFamily="34" charset="0"/>
              <a:buChar char="•"/>
            </a:pPr>
            <a:r>
              <a:rPr lang="nl-BE" dirty="0" smtClean="0"/>
              <a:t>Ideologische</a:t>
            </a:r>
            <a:r>
              <a:rPr lang="nl-BE" baseline="0" dirty="0" smtClean="0"/>
              <a:t> beïnvloeding= leerlingen die mening van leraar gaan overnemen- leraar als expert, leraar die zijn mening erdoor probeert te krijgen, enzovoort.</a:t>
            </a:r>
          </a:p>
          <a:p>
            <a:pPr marL="171450" indent="-171450">
              <a:buFont typeface="Arial" panose="020B0604020202020204" pitchFamily="34" charset="0"/>
              <a:buChar char="•"/>
            </a:pPr>
            <a:r>
              <a:rPr lang="nl-BE" baseline="0" dirty="0" smtClean="0"/>
              <a:t>Pedagogische beïnvloeding= leraren die hun mening geven belemmeren een open klasdiscussie</a:t>
            </a:r>
          </a:p>
          <a:p>
            <a:endParaRPr lang="nl-BE" baseline="0" dirty="0" smtClean="0"/>
          </a:p>
          <a:p>
            <a:r>
              <a:rPr lang="nl-BE" i="1" baseline="0" dirty="0" smtClean="0"/>
              <a:t>Praktijk= grootschalig onderzoek in VS</a:t>
            </a:r>
          </a:p>
          <a:p>
            <a:pPr marL="171450" indent="-171450">
              <a:buFont typeface="Arial" panose="020B0604020202020204" pitchFamily="34" charset="0"/>
              <a:buChar char="•"/>
            </a:pPr>
            <a:r>
              <a:rPr lang="nl-BE" baseline="0" dirty="0" smtClean="0"/>
              <a:t>Meeste studenten vinden het aanvaardbaar dat leraren hun zienswijze delen zolang dat niet op een dwingende of prekerige manier gebeurt en op voorwaarde dat ze afwijkende visies een eerlijke kans geven. Meer zelfs: leerlingen zijn nieuwsgierig! Ze horen vaak ook graag een volwassen mening. Leerlingen willen wel graag het gevoel krijgen dat hun eigen mening ook gerespecteerd wordt. </a:t>
            </a:r>
          </a:p>
          <a:p>
            <a:pPr marL="171450" indent="-171450">
              <a:buFont typeface="Arial" panose="020B0604020202020204" pitchFamily="34" charset="0"/>
              <a:buChar char="•"/>
            </a:pPr>
            <a:r>
              <a:rPr lang="nl-BE" baseline="0" dirty="0" smtClean="0"/>
              <a:t>Geen bewijs van ideologische beïnvloeding.</a:t>
            </a:r>
          </a:p>
          <a:p>
            <a:pPr marL="171450" indent="-171450">
              <a:buFont typeface="Arial" panose="020B0604020202020204" pitchFamily="34" charset="0"/>
              <a:buChar char="•"/>
            </a:pPr>
            <a:r>
              <a:rPr lang="nl-BE" baseline="0" dirty="0" smtClean="0"/>
              <a:t>Aanpak van leraar heeft wél pedagogische effecten, die negatief of positief kunnen zijn. Als een leraar zijn mening deelt, is het mogelijk dat sommige leerlingen minder praten, minder verantwoordelijkheid voelen om bij te dragen tot een klasgesprek, zich minder hard inspannen om nog zelf inzicht te verwerven in het onderwerp.</a:t>
            </a:r>
          </a:p>
          <a:p>
            <a:pPr marL="171450" indent="-171450">
              <a:buFont typeface="Arial" panose="020B0604020202020204" pitchFamily="34" charset="0"/>
              <a:buChar char="•"/>
            </a:pPr>
            <a:r>
              <a:rPr lang="nl-BE" baseline="0" dirty="0" smtClean="0"/>
              <a:t>Dat valt te linken aan inzichten rond het belang van een open klasklimaat</a:t>
            </a:r>
          </a:p>
          <a:p>
            <a:pPr marL="0" indent="0">
              <a:buFont typeface="Arial" panose="020B0604020202020204" pitchFamily="34" charset="0"/>
              <a:buNone/>
            </a:pPr>
            <a:endParaRPr lang="nl-BE" baseline="0" dirty="0" smtClean="0"/>
          </a:p>
          <a:p>
            <a:r>
              <a:rPr lang="nl-BE" u="sng" baseline="0" dirty="0" smtClean="0"/>
              <a:t>Conclusie:</a:t>
            </a:r>
          </a:p>
          <a:p>
            <a:pPr marL="171450" indent="-171450">
              <a:buFontTx/>
              <a:buChar char="-"/>
            </a:pPr>
            <a:r>
              <a:rPr lang="nl-BE" baseline="0" dirty="0" smtClean="0"/>
              <a:t>Beetje opletten wanneer leraren hun mening geven;</a:t>
            </a:r>
          </a:p>
          <a:p>
            <a:pPr marL="171450" indent="-171450">
              <a:buFontTx/>
              <a:buChar char="-"/>
            </a:pPr>
            <a:r>
              <a:rPr lang="nl-BE" baseline="0" dirty="0" smtClean="0"/>
              <a:t>Maar vooral hoe ze dat doen is van belang; </a:t>
            </a:r>
          </a:p>
          <a:p>
            <a:pPr marL="171450" indent="-171450">
              <a:buFontTx/>
              <a:buChar char="-"/>
            </a:pPr>
            <a:r>
              <a:rPr lang="nl-BE" baseline="0" dirty="0" smtClean="0"/>
              <a:t>Belangrijke voorwaarde: de mening die de leraar geeft moet passen binnen een boodschap dat het één van de vele mogelijke is, leraren moeten hun mening ook goed onderbouwen en moeten openstaan voor kritiek en tegenwerpingen. </a:t>
            </a:r>
          </a:p>
          <a:p>
            <a:pPr marL="171450" indent="-171450">
              <a:buFontTx/>
              <a:buChar char="-"/>
            </a:pPr>
            <a:r>
              <a:rPr lang="nl-BE" baseline="0" dirty="0" smtClean="0"/>
              <a:t>Want het doel blijft: leerlingen blijven uitdagen om hun eigen mening te geven, hen te leren luisteren naar anderen en het kritisch vermogen aan te scherpen. </a:t>
            </a:r>
          </a:p>
          <a:p>
            <a:pPr marL="171450" indent="-171450">
              <a:buFontTx/>
              <a:buChar char="-"/>
            </a:pPr>
            <a:endParaRPr lang="nl-BE" baseline="0" dirty="0" smtClean="0"/>
          </a:p>
          <a:p>
            <a:pPr marL="171450" indent="-171450">
              <a:buFontTx/>
              <a:buChar char="-"/>
            </a:pPr>
            <a:r>
              <a:rPr lang="nl-BE" baseline="0" dirty="0" smtClean="0"/>
              <a:t>Besef dat neutraliteit sowieso een erg moeilijke opgave is;</a:t>
            </a:r>
          </a:p>
          <a:p>
            <a:pPr marL="171450" indent="-171450">
              <a:buFontTx/>
              <a:buChar char="-"/>
            </a:pPr>
            <a:r>
              <a:rPr lang="nl-BE" baseline="0" dirty="0" smtClean="0"/>
              <a:t>Rond een aantal overkoepelende waarden zoals gelijkwaardigheid en pluralisme is een zogenaamde neutrale leraar een slecht idee. Het is nodig dat leraren in kader van burgerschapsvorming zich uitspreken voor democratie en meerstemmigheid. En dat is, zo stelt Van Alstein, geen neutrale maar een politiek-filosofische gekleurde positie.</a:t>
            </a:r>
          </a:p>
        </p:txBody>
      </p:sp>
      <p:sp>
        <p:nvSpPr>
          <p:cNvPr id="4" name="Tijdelijke aanduiding voor dianummer 3"/>
          <p:cNvSpPr>
            <a:spLocks noGrp="1"/>
          </p:cNvSpPr>
          <p:nvPr>
            <p:ph type="sldNum" sz="quarter" idx="10"/>
          </p:nvPr>
        </p:nvSpPr>
        <p:spPr/>
        <p:txBody>
          <a:bodyPr/>
          <a:lstStyle/>
          <a:p>
            <a:fld id="{F58099FD-A9E9-49E3-99BD-50B6711FDE56}" type="slidenum">
              <a:rPr lang="nl-BE" smtClean="0"/>
              <a:t>10</a:t>
            </a:fld>
            <a:endParaRPr lang="nl-BE"/>
          </a:p>
        </p:txBody>
      </p:sp>
    </p:spTree>
    <p:extLst>
      <p:ext uri="{BB962C8B-B14F-4D97-AF65-F5344CB8AC3E}">
        <p14:creationId xmlns:p14="http://schemas.microsoft.com/office/powerpoint/2010/main" val="199891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620688"/>
            <a:ext cx="5400000" cy="1470025"/>
          </a:xfrm>
        </p:spPr>
        <p:txBody>
          <a:bodyPr anchor="t"/>
          <a:lstStyle>
            <a:lvl1pPr algn="l">
              <a:defRPr b="1">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3131840" y="2540520"/>
            <a:ext cx="5400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dirty="0"/>
          </a:p>
        </p:txBody>
      </p:sp>
      <p:sp>
        <p:nvSpPr>
          <p:cNvPr id="6" name="Tijdelijke aanduiding voor dianummer 5"/>
          <p:cNvSpPr>
            <a:spLocks noGrp="1"/>
          </p:cNvSpPr>
          <p:nvPr>
            <p:ph type="sldNum" sz="quarter" idx="12"/>
          </p:nvPr>
        </p:nvSpPr>
        <p:spPr/>
        <p:txBody>
          <a:bodyPr rIns="0"/>
          <a:lstStyle>
            <a:lvl1pPr>
              <a:defRPr>
                <a:solidFill>
                  <a:schemeClr val="bg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dirty="0"/>
          </a:p>
        </p:txBody>
      </p:sp>
    </p:spTree>
    <p:extLst>
      <p:ext uri="{BB962C8B-B14F-4D97-AF65-F5344CB8AC3E}">
        <p14:creationId xmlns:p14="http://schemas.microsoft.com/office/powerpoint/2010/main" val="329722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1600201"/>
            <a:ext cx="8229600" cy="4349150"/>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3" name="Rechte verbindingslijn 12"/>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1"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16FBACEE-48FC-4AA0-AFA4-4913A8E73C78}" type="datetime1">
              <a:rPr lang="nl-BE" smtClean="0"/>
              <a:pPr/>
              <a:t>21/04/2022</a:t>
            </a:fld>
            <a:endParaRPr lang="nl-BE"/>
          </a:p>
        </p:txBody>
      </p:sp>
      <p:sp>
        <p:nvSpPr>
          <p:cNvPr id="17"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8" name="Rechte verbindingslijn 17"/>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9"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454826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602703"/>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9"/>
            <a:ext cx="6019800" cy="5602702"/>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31D1475A-6B1B-49FA-94FE-46247889F8CC}" type="datetime1">
              <a:rPr lang="nl-BE" smtClean="0"/>
              <a:pPr/>
              <a:t>21/04/2022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5" name="Rechte verbindingslijn 14"/>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6"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cxnSp>
        <p:nvCxnSpPr>
          <p:cNvPr id="5" name="Rechte verbindingslijn 4"/>
          <p:cNvCxnSpPr/>
          <p:nvPr userDrawn="1"/>
        </p:nvCxnSpPr>
        <p:spPr>
          <a:xfrm>
            <a:off x="6629400" y="274639"/>
            <a:ext cx="0" cy="5602702"/>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00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lgn="l">
              <a:defRPr b="1">
                <a:solidFill>
                  <a:srgbClr val="F05A41"/>
                </a:solidFill>
                <a:latin typeface="Arial" panose="020B0604020202020204" pitchFamily="34" charset="0"/>
                <a:cs typeface="Arial" panose="020B060402020202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457200" y="1600201"/>
            <a:ext cx="8229600" cy="4349080"/>
          </a:xfr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B2BC261C-9A64-4183-A3FD-3A86D4098A65}" type="datetime1">
              <a:rPr lang="nl-BE" smtClean="0"/>
              <a:pPr/>
              <a:t>21/04/2022</a:t>
            </a:fld>
            <a:endParaRPr lang="nl-BE"/>
          </a:p>
        </p:txBody>
      </p:sp>
      <p:sp>
        <p:nvSpPr>
          <p:cNvPr id="6"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9" name="Rechte verbindingslijn 8"/>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2"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4255798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2D7C4E1B-1212-4D44-BA52-D496093DFDC9}" type="datetime1">
              <a:rPr lang="nl-BE" smtClean="0"/>
              <a:pPr/>
              <a:t>21/04/2022</a:t>
            </a:fld>
            <a:endParaRPr lang="nl-BE"/>
          </a:p>
        </p:txBody>
      </p:sp>
      <p:sp>
        <p:nvSpPr>
          <p:cNvPr id="10"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1" name="Rechte verbindingslijn 10"/>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5"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3673670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1"/>
            <a:ext cx="4038600" cy="434915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1"/>
            <a:ext cx="4038600" cy="434915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4" name="Rechte verbindingslijn 13"/>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1"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E999C9D6-1B00-4C1A-83E1-059B8EECCF78}" type="datetime1">
              <a:rPr lang="nl-BE" smtClean="0"/>
              <a:pPr/>
              <a:t>21/04/2022</a:t>
            </a:fld>
            <a:endParaRPr lang="nl-BE"/>
          </a:p>
        </p:txBody>
      </p:sp>
      <p:sp>
        <p:nvSpPr>
          <p:cNvPr id="12"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8" name="Rechte verbindingslijn 17"/>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9"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6321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774475"/>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774475"/>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6" name="Rechte verbindingslijn 15"/>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3"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581DDABF-1941-4606-BF1C-8E6CACF5E06F}" type="datetime1">
              <a:rPr lang="nl-BE" smtClean="0"/>
              <a:pPr/>
              <a:t>21/04/2022</a:t>
            </a:fld>
            <a:endParaRPr lang="nl-BE"/>
          </a:p>
        </p:txBody>
      </p:sp>
      <p:sp>
        <p:nvSpPr>
          <p:cNvPr id="14"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20" name="Rechte verbindingslijn 19"/>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21"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434809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cxnSp>
        <p:nvCxnSpPr>
          <p:cNvPr id="12" name="Rechte verbindingslijn 11"/>
          <p:cNvCxnSpPr/>
          <p:nvPr userDrawn="1"/>
        </p:nvCxnSpPr>
        <p:spPr>
          <a:xfrm>
            <a:off x="467544" y="1425819"/>
            <a:ext cx="8229600"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9"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9FB38616-939E-4D89-BA38-D42E0A577939}" type="datetime1">
              <a:rPr lang="nl-BE" smtClean="0"/>
              <a:pPr/>
              <a:t>21/04/2022</a:t>
            </a:fld>
            <a:endParaRPr lang="nl-BE"/>
          </a:p>
        </p:txBody>
      </p:sp>
      <p:sp>
        <p:nvSpPr>
          <p:cNvPr id="10"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6" name="Rechte verbindingslijn 15"/>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06247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7"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41E27CD9-5691-4BB2-98ED-248F865F4396}" type="datetime1">
              <a:rPr lang="nl-BE" smtClean="0"/>
              <a:pPr/>
              <a:t>21/04/2022</a:t>
            </a:fld>
            <a:endParaRPr lang="nl-BE"/>
          </a:p>
        </p:txBody>
      </p:sp>
      <p:sp>
        <p:nvSpPr>
          <p:cNvPr id="8"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9" name="Rechte verbindingslijn 8"/>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4"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1279575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676301"/>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0" y="1435101"/>
            <a:ext cx="3008313" cy="4514250"/>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0"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A69EA7F8-FFE3-4B2C-8639-A673B76CEE10}" type="datetime1">
              <a:rPr lang="nl-BE" smtClean="0"/>
              <a:pPr/>
              <a:t>21/04/2022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2" name="Rechte verbindingslijn 11"/>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7898348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58201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30" y="6021360"/>
            <a:ext cx="597409" cy="548641"/>
          </a:xfrm>
          <a:prstGeom prst="rect">
            <a:avLst/>
          </a:prstGeom>
        </p:spPr>
      </p:pic>
      <p:sp>
        <p:nvSpPr>
          <p:cNvPr id="10" name="Tijdelijke aanduiding voor datum 3"/>
          <p:cNvSpPr>
            <a:spLocks noGrp="1"/>
          </p:cNvSpPr>
          <p:nvPr>
            <p:ph type="dt" sz="half" idx="10"/>
          </p:nvPr>
        </p:nvSpPr>
        <p:spPr>
          <a:xfrm>
            <a:off x="6156220" y="6232315"/>
            <a:ext cx="1845524" cy="365125"/>
          </a:xfrm>
        </p:spPr>
        <p:txBody>
          <a:bodyPr rIns="0"/>
          <a:lstStyle>
            <a:lvl1pPr algn="r">
              <a:defRPr>
                <a:solidFill>
                  <a:srgbClr val="F05A41"/>
                </a:solidFill>
                <a:latin typeface="Arial" panose="020B0604020202020204" pitchFamily="34" charset="0"/>
                <a:cs typeface="Arial" panose="020B0604020202020204" pitchFamily="34" charset="0"/>
              </a:defRPr>
            </a:lvl1pPr>
          </a:lstStyle>
          <a:p>
            <a:fld id="{13DB4F5B-D5D9-432B-9726-4BFA950DFB7F}" type="datetime1">
              <a:rPr lang="nl-BE" smtClean="0"/>
              <a:pPr/>
              <a:t>21/04/2022</a:t>
            </a:fld>
            <a:endParaRPr lang="nl-BE"/>
          </a:p>
        </p:txBody>
      </p:sp>
      <p:sp>
        <p:nvSpPr>
          <p:cNvPr id="11" name="Tijdelijke aanduiding voor dianummer 5"/>
          <p:cNvSpPr>
            <a:spLocks noGrp="1"/>
          </p:cNvSpPr>
          <p:nvPr>
            <p:ph type="sldNum" sz="quarter" idx="12"/>
          </p:nvPr>
        </p:nvSpPr>
        <p:spPr>
          <a:xfrm>
            <a:off x="8100392" y="6232315"/>
            <a:ext cx="586408" cy="365125"/>
          </a:xfrm>
        </p:spPr>
        <p:txBody>
          <a:bodyPr rIns="0"/>
          <a:lstStyle>
            <a:lvl1pPr>
              <a:defRPr>
                <a:solidFill>
                  <a:srgbClr val="F05A41"/>
                </a:solidFill>
                <a:latin typeface="Arial" panose="020B0604020202020204" pitchFamily="34" charset="0"/>
                <a:cs typeface="Arial" panose="020B0604020202020204" pitchFamily="34" charset="0"/>
              </a:defRPr>
            </a:lvl1pPr>
          </a:lstStyle>
          <a:p>
            <a:fld id="{573977E6-ECE3-4EBF-B1EC-9AB8E074A984}" type="slidenum">
              <a:rPr lang="nl-BE" smtClean="0"/>
              <a:pPr/>
              <a:t>‹nr.›</a:t>
            </a:fld>
            <a:endParaRPr lang="nl-BE"/>
          </a:p>
        </p:txBody>
      </p:sp>
      <p:cxnSp>
        <p:nvCxnSpPr>
          <p:cNvPr id="12" name="Rechte verbindingslijn 11"/>
          <p:cNvCxnSpPr/>
          <p:nvPr userDrawn="1"/>
        </p:nvCxnSpPr>
        <p:spPr>
          <a:xfrm>
            <a:off x="1331550" y="6224691"/>
            <a:ext cx="7365594" cy="0"/>
          </a:xfrm>
          <a:prstGeom prst="line">
            <a:avLst/>
          </a:prstGeom>
          <a:ln w="6350">
            <a:solidFill>
              <a:srgbClr val="F05A41"/>
            </a:solidFill>
          </a:ln>
        </p:spPr>
        <p:style>
          <a:lnRef idx="1">
            <a:schemeClr val="accent1"/>
          </a:lnRef>
          <a:fillRef idx="0">
            <a:schemeClr val="accent1"/>
          </a:fillRef>
          <a:effectRef idx="0">
            <a:schemeClr val="accent1"/>
          </a:effectRef>
          <a:fontRef idx="minor">
            <a:schemeClr val="tx1"/>
          </a:fontRef>
        </p:style>
      </p:cxnSp>
      <p:sp>
        <p:nvSpPr>
          <p:cNvPr id="17" name="Tijdelijke aanduiding voor voettekst 4"/>
          <p:cNvSpPr>
            <a:spLocks noGrp="1"/>
          </p:cNvSpPr>
          <p:nvPr>
            <p:ph type="ftr" sz="quarter" idx="11"/>
          </p:nvPr>
        </p:nvSpPr>
        <p:spPr>
          <a:xfrm>
            <a:off x="1331550" y="6232315"/>
            <a:ext cx="4688250" cy="365125"/>
          </a:xfrm>
        </p:spPr>
        <p:txBody>
          <a:bodyPr lIns="0"/>
          <a:lstStyle>
            <a:lvl1pPr>
              <a:defRPr>
                <a:solidFill>
                  <a:srgbClr val="F05A41"/>
                </a:solidFill>
                <a:latin typeface="Arial" panose="020B0604020202020204" pitchFamily="34" charset="0"/>
                <a:cs typeface="Arial" panose="020B0604020202020204" pitchFamily="34" charset="0"/>
              </a:defRPr>
            </a:lvl1pPr>
          </a:lstStyle>
          <a:p>
            <a:r>
              <a:rPr lang="nl-BE" smtClean="0"/>
              <a:t>atlas · integratie &amp; inburgering Antwerpen</a:t>
            </a:r>
            <a:endParaRPr lang="nl-BE" dirty="0"/>
          </a:p>
        </p:txBody>
      </p:sp>
    </p:spTree>
    <p:extLst>
      <p:ext uri="{BB962C8B-B14F-4D97-AF65-F5344CB8AC3E}">
        <p14:creationId xmlns:p14="http://schemas.microsoft.com/office/powerpoint/2010/main" val="27324861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985260" y="6165380"/>
            <a:ext cx="11152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C543A-65B5-43FC-BFF1-8794A1ED2615}" type="datetime1">
              <a:rPr lang="nl-BE" smtClean="0"/>
              <a:t>21/04/2022</a:t>
            </a:fld>
            <a:endParaRPr lang="nl-BE" dirty="0"/>
          </a:p>
        </p:txBody>
      </p:sp>
      <p:sp>
        <p:nvSpPr>
          <p:cNvPr id="5" name="Tijdelijke aanduiding voor voettekst 4"/>
          <p:cNvSpPr>
            <a:spLocks noGrp="1"/>
          </p:cNvSpPr>
          <p:nvPr>
            <p:ph type="ftr" sz="quarter" idx="3"/>
          </p:nvPr>
        </p:nvSpPr>
        <p:spPr>
          <a:xfrm>
            <a:off x="1475570" y="6165380"/>
            <a:ext cx="54007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dirty="0" smtClean="0"/>
              <a:t>atlas · integratie &amp; inburgering Antwerpen</a:t>
            </a:r>
            <a:endParaRPr lang="nl-BE" dirty="0"/>
          </a:p>
        </p:txBody>
      </p:sp>
      <p:sp>
        <p:nvSpPr>
          <p:cNvPr id="6" name="Tijdelijke aanduiding voor dianummer 5"/>
          <p:cNvSpPr>
            <a:spLocks noGrp="1"/>
          </p:cNvSpPr>
          <p:nvPr>
            <p:ph type="sldNum" sz="quarter" idx="4"/>
          </p:nvPr>
        </p:nvSpPr>
        <p:spPr>
          <a:xfrm>
            <a:off x="8172500" y="6165380"/>
            <a:ext cx="514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977E6-ECE3-4EBF-B1EC-9AB8E074A984}" type="slidenum">
              <a:rPr lang="nl-BE" smtClean="0"/>
              <a:t>‹nr.›</a:t>
            </a:fld>
            <a:endParaRPr lang="nl-BE"/>
          </a:p>
        </p:txBody>
      </p:sp>
    </p:spTree>
    <p:extLst>
      <p:ext uri="{BB962C8B-B14F-4D97-AF65-F5344CB8AC3E}">
        <p14:creationId xmlns:p14="http://schemas.microsoft.com/office/powerpoint/2010/main" val="240541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spcBef>
          <a:spcPct val="0"/>
        </a:spcBef>
        <a:buNone/>
        <a:defRPr sz="4400" kern="1200">
          <a:solidFill>
            <a:srgbClr val="F05A4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05A4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F05A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F05A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05A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F05A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klasse.be/179437/verbindend-communiceren-6-ezelsbruggetj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5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0112" y="1700808"/>
            <a:ext cx="3106687" cy="3528392"/>
          </a:xfrm>
        </p:spPr>
        <p:txBody>
          <a:bodyPr>
            <a:normAutofit/>
          </a:bodyPr>
          <a:lstStyle/>
          <a:p>
            <a:pPr algn="r"/>
            <a:r>
              <a:rPr lang="nl-BE" sz="3200" dirty="0" smtClean="0"/>
              <a:t>Methoden voor dialoog en discussie </a:t>
            </a:r>
            <a:br>
              <a:rPr lang="nl-BE" sz="3200" dirty="0" smtClean="0"/>
            </a:br>
            <a:r>
              <a:rPr lang="nl-BE" sz="3200" dirty="0" smtClean="0"/>
              <a:t>in de klas</a:t>
            </a:r>
            <a:r>
              <a:rPr lang="nl-BE" sz="3200" dirty="0"/>
              <a:t/>
            </a:r>
            <a:br>
              <a:rPr lang="nl-BE" sz="3200" dirty="0"/>
            </a:br>
            <a:r>
              <a:rPr lang="nl-BE" sz="2800" dirty="0" smtClean="0">
                <a:solidFill>
                  <a:srgbClr val="000000"/>
                </a:solidFill>
              </a:rPr>
              <a:t>NT2 </a:t>
            </a:r>
            <a:r>
              <a:rPr lang="nl-BE" sz="2800" dirty="0" err="1" smtClean="0">
                <a:solidFill>
                  <a:srgbClr val="000000"/>
                </a:solidFill>
              </a:rPr>
              <a:t>trefdag</a:t>
            </a:r>
            <a:r>
              <a:rPr lang="nl-BE" sz="2400" i="1" dirty="0" smtClean="0">
                <a:solidFill>
                  <a:srgbClr val="000000"/>
                </a:solidFill>
              </a:rPr>
              <a:t/>
            </a:r>
            <a:br>
              <a:rPr lang="nl-BE" sz="2400" i="1" dirty="0" smtClean="0">
                <a:solidFill>
                  <a:srgbClr val="000000"/>
                </a:solidFill>
              </a:rPr>
            </a:br>
            <a:r>
              <a:rPr lang="nl-BE" sz="2400" i="1" dirty="0">
                <a:solidFill>
                  <a:srgbClr val="000000"/>
                </a:solidFill>
              </a:rPr>
              <a:t/>
            </a:r>
            <a:br>
              <a:rPr lang="nl-BE" sz="2400" i="1" dirty="0">
                <a:solidFill>
                  <a:srgbClr val="000000"/>
                </a:solidFill>
              </a:rPr>
            </a:br>
            <a:r>
              <a:rPr lang="nl-BE" sz="2400" i="1" dirty="0" smtClean="0">
                <a:solidFill>
                  <a:srgbClr val="000000"/>
                </a:solidFill>
              </a:rPr>
              <a:t>27/04/2022</a:t>
            </a:r>
            <a:endParaRPr lang="nl-BE" sz="2400" i="1" dirty="0">
              <a:solidFill>
                <a:srgbClr val="000000"/>
              </a:solidFill>
            </a:endParaRPr>
          </a:p>
        </p:txBody>
      </p:sp>
      <p:pic>
        <p:nvPicPr>
          <p:cNvPr id="6" name="Tijdelijke aanduiding voor inhoud 5"/>
          <p:cNvPicPr>
            <a:picLocks noGrp="1" noChangeAspect="1"/>
          </p:cNvPicPr>
          <p:nvPr>
            <p:ph idx="1"/>
          </p:nvPr>
        </p:nvPicPr>
        <p:blipFill>
          <a:blip r:embed="rId2"/>
          <a:stretch>
            <a:fillRect/>
          </a:stretch>
        </p:blipFill>
        <p:spPr>
          <a:xfrm>
            <a:off x="259007" y="1700808"/>
            <a:ext cx="5095331" cy="3816424"/>
          </a:xfrm>
          <a:prstGeom prst="rect">
            <a:avLst/>
          </a:prstGeom>
        </p:spPr>
      </p:pic>
    </p:spTree>
    <p:extLst>
      <p:ext uri="{BB962C8B-B14F-4D97-AF65-F5344CB8AC3E}">
        <p14:creationId xmlns:p14="http://schemas.microsoft.com/office/powerpoint/2010/main" val="3490693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5271f3f90_0_3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4" name="Google Shape;234;g65271f3f90_0_38"/>
          <p:cNvSpPr txBox="1">
            <a:spLocks noGrp="1"/>
          </p:cNvSpPr>
          <p:nvPr>
            <p:ph type="body" idx="1"/>
          </p:nvPr>
        </p:nvSpPr>
        <p:spPr>
          <a:xfrm>
            <a:off x="457200" y="1600201"/>
            <a:ext cx="8229600" cy="4349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35" name="Google Shape;235;g65271f3f90_0_38"/>
          <p:cNvSpPr txBox="1">
            <a:spLocks noGrp="1"/>
          </p:cNvSpPr>
          <p:nvPr>
            <p:ph type="sldNum" idx="12"/>
          </p:nvPr>
        </p:nvSpPr>
        <p:spPr>
          <a:xfrm>
            <a:off x="8100392" y="6232315"/>
            <a:ext cx="586500" cy="365100"/>
          </a:xfrm>
          <a:prstGeom prst="rect">
            <a:avLst/>
          </a:prstGeom>
        </p:spPr>
        <p:txBody>
          <a:bodyPr spcFirstLastPara="1" wrap="square" lIns="91425" tIns="45700" rIns="0" bIns="45700" anchor="ctr" anchorCtr="0">
            <a:noAutofit/>
          </a:bodyPr>
          <a:lstStyle/>
          <a:p>
            <a:pPr>
              <a:buClr>
                <a:srgbClr val="000000"/>
              </a:buClr>
              <a:buFont typeface="Arial"/>
              <a:buNone/>
              <a:defRPr/>
            </a:pPr>
            <a:fld id="{00000000-1234-1234-1234-123412341234}" type="slidenum">
              <a:rPr lang="nl-BE"/>
              <a:pPr>
                <a:buClr>
                  <a:srgbClr val="000000"/>
                </a:buClr>
                <a:buFont typeface="Arial"/>
                <a:buNone/>
                <a:defRPr/>
              </a:pPr>
              <a:t>9</a:t>
            </a:fld>
            <a:endParaRPr/>
          </a:p>
        </p:txBody>
      </p:sp>
      <p:pic>
        <p:nvPicPr>
          <p:cNvPr id="236" name="Google Shape;236;g65271f3f90_0_38">
            <a:hlinkClick r:id="rId3"/>
          </p:cNvPr>
          <p:cNvPicPr preferRelativeResize="0"/>
          <p:nvPr/>
        </p:nvPicPr>
        <p:blipFill>
          <a:blip r:embed="rId4">
            <a:alphaModFix/>
          </a:blip>
          <a:stretch>
            <a:fillRect/>
          </a:stretch>
        </p:blipFill>
        <p:spPr>
          <a:xfrm>
            <a:off x="457200" y="274650"/>
            <a:ext cx="8229600" cy="4799116"/>
          </a:xfrm>
          <a:prstGeom prst="rect">
            <a:avLst/>
          </a:prstGeom>
          <a:noFill/>
          <a:ln>
            <a:noFill/>
          </a:ln>
        </p:spPr>
      </p:pic>
      <p:sp>
        <p:nvSpPr>
          <p:cNvPr id="237" name="Google Shape;237;g65271f3f90_0_38"/>
          <p:cNvSpPr txBox="1"/>
          <p:nvPr/>
        </p:nvSpPr>
        <p:spPr>
          <a:xfrm>
            <a:off x="670592" y="5117017"/>
            <a:ext cx="8016300" cy="833400"/>
          </a:xfrm>
          <a:prstGeom prst="rect">
            <a:avLst/>
          </a:prstGeom>
          <a:noFill/>
          <a:ln>
            <a:noFill/>
          </a:ln>
        </p:spPr>
        <p:txBody>
          <a:bodyPr spcFirstLastPara="1" wrap="square" lIns="91425" tIns="91425" rIns="91425" bIns="91425" anchor="t" anchorCtr="0">
            <a:noAutofit/>
          </a:bodyPr>
          <a:lstStyle/>
          <a:p>
            <a:pPr algn="r">
              <a:defRPr/>
            </a:pPr>
            <a:r>
              <a:rPr lang="nl-BE" i="1" dirty="0">
                <a:solidFill>
                  <a:srgbClr val="000000"/>
                </a:solidFill>
              </a:rPr>
              <a:t>Bron: Klasse </a:t>
            </a:r>
            <a:endParaRPr lang="nl-BE" i="1" dirty="0" smtClean="0">
              <a:solidFill>
                <a:srgbClr val="000000"/>
              </a:solidFill>
            </a:endParaRPr>
          </a:p>
          <a:p>
            <a:pPr algn="r">
              <a:defRPr/>
            </a:pPr>
            <a:r>
              <a:rPr lang="nl-BE" i="1" dirty="0" smtClean="0">
                <a:solidFill>
                  <a:srgbClr val="000000"/>
                </a:solidFill>
              </a:rPr>
              <a:t>(</a:t>
            </a:r>
            <a:r>
              <a:rPr lang="nl-BE" dirty="0" smtClean="0">
                <a:solidFill>
                  <a:srgbClr val="000000"/>
                </a:solidFill>
              </a:rPr>
              <a:t>Lamers </a:t>
            </a:r>
            <a:r>
              <a:rPr lang="nl-BE" dirty="0">
                <a:solidFill>
                  <a:srgbClr val="000000"/>
                </a:solidFill>
              </a:rPr>
              <a:t>P, Creemers M., (2017) Leergesprekken in een notendop, Uitgeverij </a:t>
            </a:r>
            <a:r>
              <a:rPr lang="nl-BE" dirty="0" smtClean="0">
                <a:solidFill>
                  <a:srgbClr val="000000"/>
                </a:solidFill>
              </a:rPr>
              <a:t>OMJS</a:t>
            </a:r>
            <a:r>
              <a:rPr lang="nl-BE" i="1" dirty="0" smtClean="0">
                <a:solidFill>
                  <a:srgbClr val="000000"/>
                </a:solidFill>
              </a:rPr>
              <a:t>)</a:t>
            </a:r>
            <a:endParaRPr i="1" dirty="0">
              <a:solidFill>
                <a:srgbClr val="000000"/>
              </a:solidFill>
            </a:endParaRPr>
          </a:p>
        </p:txBody>
      </p:sp>
    </p:spTree>
    <p:extLst>
      <p:ext uri="{BB962C8B-B14F-4D97-AF65-F5344CB8AC3E}">
        <p14:creationId xmlns:p14="http://schemas.microsoft.com/office/powerpoint/2010/main" val="88509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De klassieker: geef ik mijn eigen mening? </a:t>
            </a:r>
            <a:endParaRPr lang="nl-BE" dirty="0"/>
          </a:p>
        </p:txBody>
      </p:sp>
      <p:sp>
        <p:nvSpPr>
          <p:cNvPr id="3" name="Tijdelijke aanduiding voor inhoud 2"/>
          <p:cNvSpPr>
            <a:spLocks noGrp="1"/>
          </p:cNvSpPr>
          <p:nvPr>
            <p:ph idx="1"/>
          </p:nvPr>
        </p:nvSpPr>
        <p:spPr/>
        <p:txBody>
          <a:bodyPr>
            <a:normAutofit lnSpcReduction="10000"/>
          </a:bodyPr>
          <a:lstStyle/>
          <a:p>
            <a:r>
              <a:rPr lang="nl-BE" b="1" dirty="0" smtClean="0"/>
              <a:t>Ideologische of pedagogische beïnvloeding? </a:t>
            </a:r>
          </a:p>
          <a:p>
            <a:r>
              <a:rPr lang="nl-BE" b="1" dirty="0" smtClean="0"/>
              <a:t>Uit de praktijk</a:t>
            </a:r>
            <a:r>
              <a:rPr lang="nl-BE" dirty="0" smtClean="0"/>
              <a:t>:</a:t>
            </a:r>
          </a:p>
          <a:p>
            <a:pPr lvl="1"/>
            <a:r>
              <a:rPr lang="nl-BE" dirty="0" smtClean="0"/>
              <a:t>Leerlingen zijn nieuwsgierig naar mening leerkracht; manier waarop is van belang</a:t>
            </a:r>
          </a:p>
          <a:p>
            <a:pPr lvl="1"/>
            <a:r>
              <a:rPr lang="nl-BE" dirty="0" smtClean="0"/>
              <a:t>Onderzoek wijst niet op ideologische beïnvloeding/indoctrinatie</a:t>
            </a:r>
          </a:p>
          <a:p>
            <a:pPr lvl="1"/>
            <a:r>
              <a:rPr lang="nl-BE" dirty="0" smtClean="0"/>
              <a:t>Wél pedagogische effecten (positief/negatief)</a:t>
            </a:r>
          </a:p>
          <a:p>
            <a:pPr lvl="1"/>
            <a:r>
              <a:rPr lang="nl-BE" sz="2200" i="1" dirty="0" err="1" smtClean="0"/>
              <a:t>Cfr</a:t>
            </a:r>
            <a:r>
              <a:rPr lang="nl-BE" sz="2200" i="1" dirty="0" smtClean="0"/>
              <a:t> </a:t>
            </a:r>
            <a:r>
              <a:rPr lang="nl-BE" sz="2200" i="1" dirty="0" err="1" smtClean="0"/>
              <a:t>ACHTERGRONDfiche</a:t>
            </a:r>
            <a:r>
              <a:rPr lang="nl-BE" sz="2200" i="1" dirty="0" smtClean="0"/>
              <a:t> 4: Didactisch aan de slag</a:t>
            </a:r>
            <a:endParaRPr lang="nl-BE" sz="2200" i="1"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2945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3563888" y="-18253"/>
            <a:ext cx="5580112" cy="6232314"/>
          </a:xfrm>
          <a:solidFill>
            <a:srgbClr val="F05A41"/>
          </a:solidFill>
        </p:spPr>
        <p:txBody>
          <a:bodyPr>
            <a:normAutofit/>
          </a:bodyPr>
          <a:lstStyle/>
          <a:p>
            <a:endParaRPr lang="nl-BE" sz="2000" b="1" dirty="0"/>
          </a:p>
          <a:p>
            <a:pPr algn="ctr"/>
            <a:endParaRPr lang="nl-BE" sz="3200" b="1" dirty="0"/>
          </a:p>
          <a:p>
            <a:pPr marL="0" indent="0" algn="ctr">
              <a:buNone/>
            </a:pPr>
            <a:r>
              <a:rPr lang="nl-BE" sz="3200" b="1" dirty="0"/>
              <a:t>Uitdagende thema’s in mijn klas? 3 scenario’s</a:t>
            </a:r>
          </a:p>
          <a:p>
            <a:endParaRPr lang="nl-BE" sz="3200" b="1" dirty="0"/>
          </a:p>
          <a:p>
            <a:pPr algn="ctr">
              <a:buAutoNum type="arabicPeriod"/>
            </a:pPr>
            <a:r>
              <a:rPr lang="nl-BE" i="1" dirty="0"/>
              <a:t>De klas op stelten</a:t>
            </a:r>
          </a:p>
          <a:p>
            <a:pPr algn="ctr">
              <a:buAutoNum type="arabicPeriod"/>
            </a:pPr>
            <a:r>
              <a:rPr lang="nl-BE" i="1" dirty="0"/>
              <a:t>Heikele thema’s in je leerplan</a:t>
            </a:r>
          </a:p>
          <a:p>
            <a:pPr algn="ctr">
              <a:buAutoNum type="arabicPeriod"/>
            </a:pPr>
            <a:r>
              <a:rPr lang="nl-BE" i="1" dirty="0"/>
              <a:t>Didactisch aan de slag rond uitdagende thema’s</a:t>
            </a:r>
          </a:p>
          <a:p>
            <a:endParaRPr lang="nl-BE" dirty="0"/>
          </a:p>
        </p:txBody>
      </p:sp>
      <p:sp>
        <p:nvSpPr>
          <p:cNvPr id="5" name="Tijdelijke aanduiding voor dianummer 4"/>
          <p:cNvSpPr>
            <a:spLocks noGrp="1"/>
          </p:cNvSpPr>
          <p:nvPr>
            <p:ph type="sldNum" sz="quarter" idx="12"/>
          </p:nvPr>
        </p:nvSpPr>
        <p:spPr/>
        <p:txBody>
          <a:bodyPr/>
          <a:lstStyle/>
          <a:p>
            <a:fld id="{573977E6-ECE3-4EBF-B1EC-9AB8E074A984}" type="slidenum">
              <a:rPr lang="nl-BE" smtClean="0"/>
              <a:pPr/>
              <a:t>11</a:t>
            </a:fld>
            <a:endParaRPr lang="nl-BE"/>
          </a:p>
        </p:txBody>
      </p:sp>
      <p:sp>
        <p:nvSpPr>
          <p:cNvPr id="6" name="Tijdelijke aanduiding voor voettekst 5"/>
          <p:cNvSpPr>
            <a:spLocks noGrp="1"/>
          </p:cNvSpPr>
          <p:nvPr>
            <p:ph type="ftr" sz="quarter" idx="11"/>
          </p:nvPr>
        </p:nvSpPr>
        <p:spPr/>
        <p:txBody>
          <a:bodyPr/>
          <a:lstStyle/>
          <a:p>
            <a:r>
              <a:rPr lang="nl-BE" smtClean="0"/>
              <a:t>atlas · integratie &amp; inburgering Antwerpen</a:t>
            </a:r>
            <a:endParaRPr lang="nl-BE" dirty="0"/>
          </a:p>
        </p:txBody>
      </p:sp>
      <p:pic>
        <p:nvPicPr>
          <p:cNvPr id="7" name="Tijdelijke aanduiding voor inhoud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68" y="548681"/>
            <a:ext cx="3568716" cy="5040560"/>
          </a:xfrm>
          <a:prstGeom prst="rect">
            <a:avLst/>
          </a:prstGeom>
        </p:spPr>
      </p:pic>
    </p:spTree>
    <p:extLst>
      <p:ext uri="{BB962C8B-B14F-4D97-AF65-F5344CB8AC3E}">
        <p14:creationId xmlns:p14="http://schemas.microsoft.com/office/powerpoint/2010/main" val="2399261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Opbouw in de aanpak: vertrouwensdriehoek</a:t>
            </a:r>
            <a:endParaRPr lang="nl-BE" sz="2800"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1556792"/>
            <a:ext cx="9144000" cy="530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Gelijkbenige driehoek 6"/>
          <p:cNvSpPr/>
          <p:nvPr/>
        </p:nvSpPr>
        <p:spPr>
          <a:xfrm>
            <a:off x="3387874" y="1803138"/>
            <a:ext cx="2016224" cy="439248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3086808" y="5517232"/>
            <a:ext cx="2520280" cy="369332"/>
          </a:xfrm>
          <a:prstGeom prst="rect">
            <a:avLst/>
          </a:prstGeom>
          <a:noFill/>
        </p:spPr>
        <p:txBody>
          <a:bodyPr wrap="square" rtlCol="0">
            <a:spAutoFit/>
          </a:bodyPr>
          <a:lstStyle/>
          <a:p>
            <a:r>
              <a:rPr lang="nl-BE" b="1" dirty="0" smtClean="0">
                <a:solidFill>
                  <a:srgbClr val="000000"/>
                </a:solidFill>
              </a:rPr>
              <a:t>1. Is het hier veilig?</a:t>
            </a:r>
            <a:endParaRPr lang="nl-BE" b="1" dirty="0">
              <a:solidFill>
                <a:srgbClr val="000000"/>
              </a:solidFill>
            </a:endParaRPr>
          </a:p>
        </p:txBody>
      </p:sp>
      <p:sp>
        <p:nvSpPr>
          <p:cNvPr id="9" name="Tekstvak 8"/>
          <p:cNvSpPr txBox="1"/>
          <p:nvPr/>
        </p:nvSpPr>
        <p:spPr>
          <a:xfrm>
            <a:off x="3024384" y="6242734"/>
            <a:ext cx="3066088" cy="553998"/>
          </a:xfrm>
          <a:prstGeom prst="rect">
            <a:avLst/>
          </a:prstGeom>
          <a:noFill/>
        </p:spPr>
        <p:txBody>
          <a:bodyPr wrap="square" rtlCol="0">
            <a:spAutoFit/>
          </a:bodyPr>
          <a:lstStyle/>
          <a:p>
            <a:r>
              <a:rPr lang="nl-BE" b="1" dirty="0" smtClean="0">
                <a:solidFill>
                  <a:srgbClr val="000000"/>
                </a:solidFill>
              </a:rPr>
              <a:t>vertrouwensdriehoek </a:t>
            </a:r>
          </a:p>
          <a:p>
            <a:r>
              <a:rPr lang="nl-BE" sz="1200" i="1" dirty="0" smtClean="0">
                <a:solidFill>
                  <a:srgbClr val="000000"/>
                </a:solidFill>
              </a:rPr>
              <a:t>(bron: </a:t>
            </a:r>
            <a:r>
              <a:rPr lang="nl-BE" sz="1200" i="1" dirty="0" err="1" smtClean="0">
                <a:solidFill>
                  <a:srgbClr val="000000"/>
                </a:solidFill>
              </a:rPr>
              <a:t>Vandeperre</a:t>
            </a:r>
            <a:r>
              <a:rPr lang="nl-BE" sz="1200" i="1" dirty="0" smtClean="0">
                <a:solidFill>
                  <a:srgbClr val="000000"/>
                </a:solidFill>
              </a:rPr>
              <a:t> E., </a:t>
            </a:r>
            <a:r>
              <a:rPr lang="nl-BE" sz="1200" i="1" dirty="0" err="1" smtClean="0">
                <a:solidFill>
                  <a:srgbClr val="000000"/>
                </a:solidFill>
              </a:rPr>
              <a:t>Slaats</a:t>
            </a:r>
            <a:r>
              <a:rPr lang="nl-BE" sz="1200" i="1" dirty="0" smtClean="0">
                <a:solidFill>
                  <a:srgbClr val="000000"/>
                </a:solidFill>
              </a:rPr>
              <a:t> J. </a:t>
            </a:r>
            <a:r>
              <a:rPr lang="nl-BE" sz="1200" i="1" dirty="0" err="1" smtClean="0">
                <a:solidFill>
                  <a:srgbClr val="000000"/>
                </a:solidFill>
              </a:rPr>
              <a:t>ea</a:t>
            </a:r>
            <a:r>
              <a:rPr lang="nl-BE" sz="1200" i="1" dirty="0" smtClean="0">
                <a:solidFill>
                  <a:srgbClr val="000000"/>
                </a:solidFill>
              </a:rPr>
              <a:t> (2018)</a:t>
            </a:r>
            <a:endParaRPr lang="nl-BE" sz="1200" i="1" dirty="0">
              <a:solidFill>
                <a:srgbClr val="000000"/>
              </a:solidFill>
            </a:endParaRPr>
          </a:p>
        </p:txBody>
      </p:sp>
      <p:sp>
        <p:nvSpPr>
          <p:cNvPr id="10" name="Tekstvak 9"/>
          <p:cNvSpPr txBox="1"/>
          <p:nvPr/>
        </p:nvSpPr>
        <p:spPr>
          <a:xfrm>
            <a:off x="2722002" y="4401977"/>
            <a:ext cx="2916324" cy="646331"/>
          </a:xfrm>
          <a:prstGeom prst="rect">
            <a:avLst/>
          </a:prstGeom>
          <a:noFill/>
        </p:spPr>
        <p:txBody>
          <a:bodyPr wrap="square" rtlCol="0">
            <a:spAutoFit/>
          </a:bodyPr>
          <a:lstStyle/>
          <a:p>
            <a:pPr algn="ctr"/>
            <a:r>
              <a:rPr lang="nl-BE" b="1" dirty="0">
                <a:solidFill>
                  <a:srgbClr val="000000"/>
                </a:solidFill>
              </a:rPr>
              <a:t>2</a:t>
            </a:r>
            <a:r>
              <a:rPr lang="nl-BE" b="1" dirty="0" smtClean="0">
                <a:solidFill>
                  <a:srgbClr val="000000"/>
                </a:solidFill>
              </a:rPr>
              <a:t>. Heb ik medestanders? Hoor ik erbij?</a:t>
            </a:r>
            <a:endParaRPr lang="nl-BE" b="1" dirty="0">
              <a:solidFill>
                <a:srgbClr val="000000"/>
              </a:solidFill>
            </a:endParaRPr>
          </a:p>
        </p:txBody>
      </p:sp>
      <p:sp>
        <p:nvSpPr>
          <p:cNvPr id="11" name="Tekstvak 10"/>
          <p:cNvSpPr txBox="1"/>
          <p:nvPr/>
        </p:nvSpPr>
        <p:spPr>
          <a:xfrm>
            <a:off x="2750804" y="3140968"/>
            <a:ext cx="2916324" cy="369332"/>
          </a:xfrm>
          <a:prstGeom prst="rect">
            <a:avLst/>
          </a:prstGeom>
          <a:noFill/>
        </p:spPr>
        <p:txBody>
          <a:bodyPr wrap="square" rtlCol="0">
            <a:spAutoFit/>
          </a:bodyPr>
          <a:lstStyle/>
          <a:p>
            <a:pPr algn="ctr"/>
            <a:r>
              <a:rPr lang="nl-BE" b="1" dirty="0" smtClean="0">
                <a:solidFill>
                  <a:srgbClr val="000000"/>
                </a:solidFill>
              </a:rPr>
              <a:t>3. Ben ik waardevol?</a:t>
            </a:r>
            <a:endParaRPr lang="nl-BE" b="1" dirty="0">
              <a:solidFill>
                <a:srgbClr val="000000"/>
              </a:solidFill>
            </a:endParaRPr>
          </a:p>
        </p:txBody>
      </p:sp>
      <p:sp>
        <p:nvSpPr>
          <p:cNvPr id="12" name="Tekstvak 11"/>
          <p:cNvSpPr txBox="1"/>
          <p:nvPr/>
        </p:nvSpPr>
        <p:spPr>
          <a:xfrm>
            <a:off x="2735795" y="2248957"/>
            <a:ext cx="2916324" cy="369332"/>
          </a:xfrm>
          <a:prstGeom prst="rect">
            <a:avLst/>
          </a:prstGeom>
          <a:noFill/>
        </p:spPr>
        <p:txBody>
          <a:bodyPr wrap="square" rtlCol="0">
            <a:spAutoFit/>
          </a:bodyPr>
          <a:lstStyle/>
          <a:p>
            <a:pPr algn="ctr"/>
            <a:r>
              <a:rPr lang="nl-BE" b="1" dirty="0" smtClean="0">
                <a:solidFill>
                  <a:srgbClr val="000000"/>
                </a:solidFill>
              </a:rPr>
              <a:t>4. Mag ik anders zijn?</a:t>
            </a:r>
            <a:endParaRPr lang="nl-BE" b="1" dirty="0">
              <a:solidFill>
                <a:srgbClr val="000000"/>
              </a:solidFill>
            </a:endParaRPr>
          </a:p>
        </p:txBody>
      </p:sp>
      <p:sp>
        <p:nvSpPr>
          <p:cNvPr id="13" name="PIJL-OMLAAG 12"/>
          <p:cNvSpPr/>
          <p:nvPr/>
        </p:nvSpPr>
        <p:spPr>
          <a:xfrm rot="10800000">
            <a:off x="5652120" y="1803138"/>
            <a:ext cx="500776" cy="4407269"/>
          </a:xfrm>
          <a:prstGeom prst="downArrow">
            <a:avLst>
              <a:gd name="adj1" fmla="val 50000"/>
              <a:gd name="adj2" fmla="val 155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p:cNvSpPr txBox="1"/>
          <p:nvPr/>
        </p:nvSpPr>
        <p:spPr>
          <a:xfrm>
            <a:off x="6400916" y="5517232"/>
            <a:ext cx="2491563" cy="830997"/>
          </a:xfrm>
          <a:prstGeom prst="rect">
            <a:avLst/>
          </a:prstGeom>
          <a:noFill/>
        </p:spPr>
        <p:txBody>
          <a:bodyPr wrap="square" rtlCol="0">
            <a:spAutoFit/>
          </a:bodyPr>
          <a:lstStyle/>
          <a:p>
            <a:r>
              <a:rPr lang="nl-BE" sz="1600" dirty="0" smtClean="0">
                <a:solidFill>
                  <a:srgbClr val="000000"/>
                </a:solidFill>
                <a:latin typeface="Calibri" panose="020F0502020204030204" pitchFamily="34" charset="0"/>
                <a:cs typeface="Calibri" panose="020F0502020204030204" pitchFamily="34" charset="0"/>
              </a:rPr>
              <a:t>jezelf en de ander </a:t>
            </a:r>
            <a:r>
              <a:rPr lang="nl-BE" sz="1600" b="1" dirty="0" smtClean="0">
                <a:solidFill>
                  <a:srgbClr val="000000"/>
                </a:solidFill>
                <a:latin typeface="Calibri" panose="020F0502020204030204" pitchFamily="34" charset="0"/>
                <a:cs typeface="Calibri" panose="020F0502020204030204" pitchFamily="34" charset="0"/>
              </a:rPr>
              <a:t>respect</a:t>
            </a:r>
            <a:r>
              <a:rPr lang="nl-BE" sz="1600" dirty="0" smtClean="0">
                <a:solidFill>
                  <a:srgbClr val="000000"/>
                </a:solidFill>
                <a:latin typeface="Calibri" panose="020F0502020204030204" pitchFamily="34" charset="0"/>
                <a:cs typeface="Calibri" panose="020F0502020204030204" pitchFamily="34" charset="0"/>
              </a:rPr>
              <a:t>eren en leren kennen </a:t>
            </a:r>
            <a:r>
              <a:rPr lang="nl-BE" sz="1600" b="1" dirty="0" smtClean="0">
                <a:solidFill>
                  <a:srgbClr val="000000"/>
                </a:solidFill>
                <a:latin typeface="Calibri" panose="020F0502020204030204" pitchFamily="34" charset="0"/>
                <a:cs typeface="Calibri" panose="020F0502020204030204" pitchFamily="34" charset="0"/>
              </a:rPr>
              <a:t>(sessie 1)</a:t>
            </a:r>
            <a:endParaRPr lang="nl-BE" sz="1600" b="1" dirty="0">
              <a:solidFill>
                <a:srgbClr val="000000"/>
              </a:solidFill>
              <a:latin typeface="Calibri" panose="020F0502020204030204" pitchFamily="34" charset="0"/>
              <a:cs typeface="Calibri" panose="020F0502020204030204" pitchFamily="34" charset="0"/>
            </a:endParaRPr>
          </a:p>
        </p:txBody>
      </p:sp>
      <p:sp>
        <p:nvSpPr>
          <p:cNvPr id="23" name="Tekstvak 22"/>
          <p:cNvSpPr txBox="1"/>
          <p:nvPr/>
        </p:nvSpPr>
        <p:spPr>
          <a:xfrm>
            <a:off x="6438186" y="4278790"/>
            <a:ext cx="2130814" cy="830997"/>
          </a:xfrm>
          <a:prstGeom prst="rect">
            <a:avLst/>
          </a:prstGeom>
          <a:noFill/>
        </p:spPr>
        <p:txBody>
          <a:bodyPr wrap="square" rtlCol="0">
            <a:spAutoFit/>
          </a:bodyPr>
          <a:lstStyle/>
          <a:p>
            <a:r>
              <a:rPr lang="nl-BE" sz="1600" b="1" dirty="0">
                <a:solidFill>
                  <a:srgbClr val="000000"/>
                </a:solidFill>
                <a:latin typeface="Calibri" panose="020F0502020204030204" pitchFamily="34" charset="0"/>
                <a:cs typeface="Calibri" panose="020F0502020204030204" pitchFamily="34" charset="0"/>
              </a:rPr>
              <a:t>v</a:t>
            </a:r>
            <a:r>
              <a:rPr lang="nl-BE" sz="1600" b="1" dirty="0" smtClean="0">
                <a:solidFill>
                  <a:srgbClr val="000000"/>
                </a:solidFill>
                <a:latin typeface="Calibri" panose="020F0502020204030204" pitchFamily="34" charset="0"/>
                <a:cs typeface="Calibri" panose="020F0502020204030204" pitchFamily="34" charset="0"/>
              </a:rPr>
              <a:t>ragen</a:t>
            </a:r>
            <a:r>
              <a:rPr lang="nl-BE" sz="1600" dirty="0" smtClean="0">
                <a:solidFill>
                  <a:srgbClr val="000000"/>
                </a:solidFill>
                <a:latin typeface="Calibri" panose="020F0502020204030204" pitchFamily="34" charset="0"/>
                <a:cs typeface="Calibri" panose="020F0502020204030204" pitchFamily="34" charset="0"/>
              </a:rPr>
              <a:t> durven stellen en leren </a:t>
            </a:r>
            <a:r>
              <a:rPr lang="nl-BE" sz="1600" b="1" dirty="0" smtClean="0">
                <a:solidFill>
                  <a:srgbClr val="000000"/>
                </a:solidFill>
                <a:latin typeface="Calibri" panose="020F0502020204030204" pitchFamily="34" charset="0"/>
                <a:cs typeface="Calibri" panose="020F0502020204030204" pitchFamily="34" charset="0"/>
              </a:rPr>
              <a:t>luisteren</a:t>
            </a:r>
            <a:r>
              <a:rPr lang="nl-BE" sz="1600" dirty="0" smtClean="0">
                <a:solidFill>
                  <a:srgbClr val="000000"/>
                </a:solidFill>
                <a:latin typeface="Calibri" panose="020F0502020204030204" pitchFamily="34" charset="0"/>
                <a:cs typeface="Calibri" panose="020F0502020204030204" pitchFamily="34" charset="0"/>
              </a:rPr>
              <a:t> </a:t>
            </a:r>
            <a:r>
              <a:rPr lang="nl-BE" sz="1600" b="1" dirty="0" smtClean="0">
                <a:solidFill>
                  <a:srgbClr val="000000"/>
                </a:solidFill>
                <a:latin typeface="Calibri" panose="020F0502020204030204" pitchFamily="34" charset="0"/>
                <a:cs typeface="Calibri" panose="020F0502020204030204" pitchFamily="34" charset="0"/>
              </a:rPr>
              <a:t>(sessie 2)</a:t>
            </a:r>
            <a:endParaRPr lang="nl-BE" sz="1600" b="1" dirty="0">
              <a:solidFill>
                <a:srgbClr val="000000"/>
              </a:solidFill>
              <a:latin typeface="Calibri" panose="020F0502020204030204" pitchFamily="34" charset="0"/>
              <a:cs typeface="Calibri" panose="020F0502020204030204" pitchFamily="34" charset="0"/>
            </a:endParaRPr>
          </a:p>
        </p:txBody>
      </p:sp>
      <p:sp>
        <p:nvSpPr>
          <p:cNvPr id="24" name="Tekstvak 23"/>
          <p:cNvSpPr txBox="1"/>
          <p:nvPr/>
        </p:nvSpPr>
        <p:spPr>
          <a:xfrm>
            <a:off x="244231" y="5712796"/>
            <a:ext cx="2491563" cy="769441"/>
          </a:xfrm>
          <a:prstGeom prst="rect">
            <a:avLst/>
          </a:prstGeom>
          <a:noFill/>
        </p:spPr>
        <p:txBody>
          <a:bodyPr wrap="square" rtlCol="0">
            <a:spAutoFit/>
          </a:bodyPr>
          <a:lstStyle/>
          <a:p>
            <a:r>
              <a:rPr lang="nl-BE" sz="1600" b="1" dirty="0" smtClean="0">
                <a:solidFill>
                  <a:srgbClr val="000000"/>
                </a:solidFill>
                <a:latin typeface="Calibri" panose="020F0502020204030204" pitchFamily="34" charset="0"/>
                <a:cs typeface="Calibri" panose="020F0502020204030204" pitchFamily="34" charset="0"/>
              </a:rPr>
              <a:t>Veiligheid creëren</a:t>
            </a:r>
          </a:p>
          <a:p>
            <a:r>
              <a:rPr lang="nl-BE" sz="1400" i="1" dirty="0" smtClean="0">
                <a:solidFill>
                  <a:srgbClr val="000000"/>
                </a:solidFill>
                <a:latin typeface="Calibri" panose="020F0502020204030204" pitchFamily="34" charset="0"/>
                <a:cs typeface="Calibri" panose="020F0502020204030204" pitchFamily="34" charset="0"/>
              </a:rPr>
              <a:t>Thema’s:</a:t>
            </a:r>
            <a:r>
              <a:rPr lang="nl-BE" sz="1400" dirty="0" smtClean="0">
                <a:solidFill>
                  <a:srgbClr val="000000"/>
                </a:solidFill>
                <a:latin typeface="Calibri" panose="020F0502020204030204" pitchFamily="34" charset="0"/>
                <a:cs typeface="Calibri" panose="020F0502020204030204" pitchFamily="34" charset="0"/>
              </a:rPr>
              <a:t> gespreksregels, veilige ruimte, niet-discriminatie</a:t>
            </a:r>
            <a:endParaRPr lang="nl-BE" sz="1400" dirty="0">
              <a:solidFill>
                <a:srgbClr val="000000"/>
              </a:solidFill>
              <a:latin typeface="Calibri" panose="020F0502020204030204" pitchFamily="34" charset="0"/>
              <a:cs typeface="Calibri" panose="020F0502020204030204" pitchFamily="34" charset="0"/>
            </a:endParaRPr>
          </a:p>
        </p:txBody>
      </p:sp>
      <p:sp>
        <p:nvSpPr>
          <p:cNvPr id="25" name="Tekstvak 24"/>
          <p:cNvSpPr txBox="1"/>
          <p:nvPr/>
        </p:nvSpPr>
        <p:spPr>
          <a:xfrm>
            <a:off x="228600" y="4383793"/>
            <a:ext cx="2491563" cy="1200329"/>
          </a:xfrm>
          <a:prstGeom prst="rect">
            <a:avLst/>
          </a:prstGeom>
          <a:noFill/>
        </p:spPr>
        <p:txBody>
          <a:bodyPr wrap="square" rtlCol="0">
            <a:spAutoFit/>
          </a:bodyPr>
          <a:lstStyle/>
          <a:p>
            <a:r>
              <a:rPr lang="nl-BE" sz="1600" b="1" dirty="0" smtClean="0">
                <a:solidFill>
                  <a:srgbClr val="000000"/>
                </a:solidFill>
                <a:latin typeface="Calibri" panose="020F0502020204030204" pitchFamily="34" charset="0"/>
                <a:cs typeface="Calibri" panose="020F0502020204030204" pitchFamily="34" charset="0"/>
              </a:rPr>
              <a:t>Verbondenheid creëren</a:t>
            </a:r>
          </a:p>
          <a:p>
            <a:r>
              <a:rPr lang="nl-BE" sz="1400" i="1" dirty="0" smtClean="0">
                <a:solidFill>
                  <a:srgbClr val="000000"/>
                </a:solidFill>
                <a:latin typeface="Calibri" panose="020F0502020204030204" pitchFamily="34" charset="0"/>
                <a:cs typeface="Calibri" panose="020F0502020204030204" pitchFamily="34" charset="0"/>
              </a:rPr>
              <a:t>Thema’s:</a:t>
            </a:r>
            <a:r>
              <a:rPr lang="nl-BE" sz="1400" dirty="0" smtClean="0">
                <a:solidFill>
                  <a:srgbClr val="000000"/>
                </a:solidFill>
                <a:latin typeface="Calibri" panose="020F0502020204030204" pitchFamily="34" charset="0"/>
                <a:cs typeface="Calibri" panose="020F0502020204030204" pitchFamily="34" charset="0"/>
              </a:rPr>
              <a:t> deelidentiteiten, interesses, gemeenschappelijkheden, keuzes in levensfase </a:t>
            </a:r>
            <a:endParaRPr lang="nl-BE" sz="1400" dirty="0">
              <a:solidFill>
                <a:srgbClr val="000000"/>
              </a:solidFill>
              <a:latin typeface="Calibri" panose="020F0502020204030204" pitchFamily="34" charset="0"/>
              <a:cs typeface="Calibri" panose="020F0502020204030204" pitchFamily="34" charset="0"/>
            </a:endParaRPr>
          </a:p>
        </p:txBody>
      </p:sp>
      <p:sp>
        <p:nvSpPr>
          <p:cNvPr id="26" name="Tekstvak 25"/>
          <p:cNvSpPr txBox="1"/>
          <p:nvPr/>
        </p:nvSpPr>
        <p:spPr>
          <a:xfrm>
            <a:off x="244232" y="2839160"/>
            <a:ext cx="2491563" cy="1446550"/>
          </a:xfrm>
          <a:prstGeom prst="rect">
            <a:avLst/>
          </a:prstGeom>
          <a:noFill/>
        </p:spPr>
        <p:txBody>
          <a:bodyPr wrap="square" rtlCol="0">
            <a:spAutoFit/>
          </a:bodyPr>
          <a:lstStyle/>
          <a:p>
            <a:r>
              <a:rPr lang="nl-BE" sz="1600" b="1" dirty="0" smtClean="0">
                <a:solidFill>
                  <a:srgbClr val="000000"/>
                </a:solidFill>
                <a:latin typeface="Calibri" panose="020F0502020204030204" pitchFamily="34" charset="0"/>
                <a:cs typeface="Calibri" panose="020F0502020204030204" pitchFamily="34" charset="0"/>
              </a:rPr>
              <a:t>Erkennen en bevestigen eigenheid</a:t>
            </a:r>
          </a:p>
          <a:p>
            <a:r>
              <a:rPr lang="nl-BE" sz="1400" i="1" dirty="0" smtClean="0">
                <a:solidFill>
                  <a:srgbClr val="000000"/>
                </a:solidFill>
                <a:latin typeface="Calibri" panose="020F0502020204030204" pitchFamily="34" charset="0"/>
                <a:cs typeface="Calibri" panose="020F0502020204030204" pitchFamily="34" charset="0"/>
              </a:rPr>
              <a:t>Thema’s:</a:t>
            </a:r>
            <a:r>
              <a:rPr lang="nl-BE" sz="1400" dirty="0" smtClean="0">
                <a:solidFill>
                  <a:srgbClr val="000000"/>
                </a:solidFill>
                <a:latin typeface="Calibri" panose="020F0502020204030204" pitchFamily="34" charset="0"/>
                <a:cs typeface="Calibri" panose="020F0502020204030204" pitchFamily="34" charset="0"/>
              </a:rPr>
              <a:t>  talenten en kwetsbaarheden, uitwisselen van perspectief, diversiteit, debat </a:t>
            </a:r>
            <a:endParaRPr lang="nl-BE" sz="1400" dirty="0">
              <a:solidFill>
                <a:srgbClr val="000000"/>
              </a:solidFill>
              <a:latin typeface="Calibri" panose="020F0502020204030204" pitchFamily="34" charset="0"/>
              <a:cs typeface="Calibri" panose="020F0502020204030204" pitchFamily="34" charset="0"/>
            </a:endParaRPr>
          </a:p>
        </p:txBody>
      </p:sp>
      <p:sp>
        <p:nvSpPr>
          <p:cNvPr id="27" name="Tekstvak 26"/>
          <p:cNvSpPr txBox="1"/>
          <p:nvPr/>
        </p:nvSpPr>
        <p:spPr>
          <a:xfrm>
            <a:off x="230439" y="1540748"/>
            <a:ext cx="2491563" cy="1200329"/>
          </a:xfrm>
          <a:prstGeom prst="rect">
            <a:avLst/>
          </a:prstGeom>
          <a:noFill/>
        </p:spPr>
        <p:txBody>
          <a:bodyPr wrap="square" rtlCol="0">
            <a:spAutoFit/>
          </a:bodyPr>
          <a:lstStyle/>
          <a:p>
            <a:r>
              <a:rPr lang="nl-BE" sz="1600" b="1" dirty="0" smtClean="0">
                <a:solidFill>
                  <a:srgbClr val="000000"/>
                </a:solidFill>
                <a:latin typeface="Calibri" panose="020F0502020204030204" pitchFamily="34" charset="0"/>
                <a:cs typeface="Calibri" panose="020F0502020204030204" pitchFamily="34" charset="0"/>
              </a:rPr>
              <a:t>Omgaan met verschillen</a:t>
            </a:r>
          </a:p>
          <a:p>
            <a:r>
              <a:rPr lang="nl-BE" sz="1400" i="1" dirty="0" smtClean="0">
                <a:solidFill>
                  <a:srgbClr val="000000"/>
                </a:solidFill>
                <a:latin typeface="Calibri" panose="020F0502020204030204" pitchFamily="34" charset="0"/>
                <a:cs typeface="Calibri" panose="020F0502020204030204" pitchFamily="34" charset="0"/>
              </a:rPr>
              <a:t>Thema’s:</a:t>
            </a:r>
            <a:r>
              <a:rPr lang="nl-BE" sz="1400" dirty="0" smtClean="0">
                <a:solidFill>
                  <a:srgbClr val="000000"/>
                </a:solidFill>
                <a:latin typeface="Calibri" panose="020F0502020204030204" pitchFamily="34" charset="0"/>
                <a:cs typeface="Calibri" panose="020F0502020204030204" pitchFamily="34" charset="0"/>
              </a:rPr>
              <a:t>  seksualiteit, maatschappelijk gevoelige thema’s, conflictoplossing, samenwerking</a:t>
            </a:r>
            <a:endParaRPr lang="nl-BE" sz="1400" dirty="0">
              <a:solidFill>
                <a:srgbClr val="000000"/>
              </a:solidFill>
              <a:latin typeface="Calibri" panose="020F0502020204030204" pitchFamily="34" charset="0"/>
              <a:cs typeface="Calibri" panose="020F0502020204030204" pitchFamily="34" charset="0"/>
            </a:endParaRPr>
          </a:p>
        </p:txBody>
      </p:sp>
      <p:sp>
        <p:nvSpPr>
          <p:cNvPr id="28" name="Tekstvak 27"/>
          <p:cNvSpPr txBox="1"/>
          <p:nvPr/>
        </p:nvSpPr>
        <p:spPr>
          <a:xfrm>
            <a:off x="6432751" y="2971691"/>
            <a:ext cx="2130814" cy="1077218"/>
          </a:xfrm>
          <a:prstGeom prst="rect">
            <a:avLst/>
          </a:prstGeom>
          <a:noFill/>
        </p:spPr>
        <p:txBody>
          <a:bodyPr wrap="square" rtlCol="0">
            <a:spAutoFit/>
          </a:bodyPr>
          <a:lstStyle/>
          <a:p>
            <a:r>
              <a:rPr lang="nl-BE" sz="1600" dirty="0">
                <a:solidFill>
                  <a:srgbClr val="000000"/>
                </a:solidFill>
                <a:latin typeface="Calibri" panose="020F0502020204030204" pitchFamily="34" charset="0"/>
                <a:cs typeface="Calibri" panose="020F0502020204030204" pitchFamily="34" charset="0"/>
              </a:rPr>
              <a:t>i</a:t>
            </a:r>
            <a:r>
              <a:rPr lang="nl-BE" sz="1600" dirty="0" smtClean="0">
                <a:solidFill>
                  <a:srgbClr val="000000"/>
                </a:solidFill>
                <a:latin typeface="Calibri" panose="020F0502020204030204" pitchFamily="34" charset="0"/>
                <a:cs typeface="Calibri" panose="020F0502020204030204" pitchFamily="34" charset="0"/>
              </a:rPr>
              <a:t>n </a:t>
            </a:r>
            <a:r>
              <a:rPr lang="nl-BE" sz="1600" b="1" dirty="0" smtClean="0">
                <a:solidFill>
                  <a:srgbClr val="000000"/>
                </a:solidFill>
                <a:latin typeface="Calibri" panose="020F0502020204030204" pitchFamily="34" charset="0"/>
                <a:cs typeface="Calibri" panose="020F0502020204030204" pitchFamily="34" charset="0"/>
              </a:rPr>
              <a:t>discussie</a:t>
            </a:r>
            <a:r>
              <a:rPr lang="nl-BE" sz="1600" dirty="0" smtClean="0">
                <a:solidFill>
                  <a:srgbClr val="000000"/>
                </a:solidFill>
                <a:latin typeface="Calibri" panose="020F0502020204030204" pitchFamily="34" charset="0"/>
                <a:cs typeface="Calibri" panose="020F0502020204030204" pitchFamily="34" charset="0"/>
              </a:rPr>
              <a:t> leren gaan bij verschillende meningen </a:t>
            </a:r>
          </a:p>
          <a:p>
            <a:r>
              <a:rPr lang="nl-BE" sz="1600" b="1" dirty="0" smtClean="0">
                <a:solidFill>
                  <a:srgbClr val="000000"/>
                </a:solidFill>
                <a:latin typeface="Calibri" panose="020F0502020204030204" pitchFamily="34" charset="0"/>
                <a:cs typeface="Calibri" panose="020F0502020204030204" pitchFamily="34" charset="0"/>
              </a:rPr>
              <a:t>(sessie 3 en 4)</a:t>
            </a:r>
            <a:endParaRPr lang="nl-BE" sz="1600" b="1" dirty="0">
              <a:solidFill>
                <a:srgbClr val="000000"/>
              </a:solidFill>
              <a:latin typeface="Calibri" panose="020F0502020204030204" pitchFamily="34" charset="0"/>
              <a:cs typeface="Calibri" panose="020F0502020204030204" pitchFamily="34" charset="0"/>
            </a:endParaRPr>
          </a:p>
        </p:txBody>
      </p:sp>
      <p:sp>
        <p:nvSpPr>
          <p:cNvPr id="29" name="Tekstvak 28"/>
          <p:cNvSpPr txBox="1"/>
          <p:nvPr/>
        </p:nvSpPr>
        <p:spPr>
          <a:xfrm>
            <a:off x="6379657" y="1790266"/>
            <a:ext cx="2130814" cy="1077218"/>
          </a:xfrm>
          <a:prstGeom prst="rect">
            <a:avLst/>
          </a:prstGeom>
          <a:noFill/>
        </p:spPr>
        <p:txBody>
          <a:bodyPr wrap="square" rtlCol="0">
            <a:spAutoFit/>
          </a:bodyPr>
          <a:lstStyle/>
          <a:p>
            <a:r>
              <a:rPr lang="nl-BE" sz="1600" dirty="0">
                <a:solidFill>
                  <a:srgbClr val="000000"/>
                </a:solidFill>
                <a:latin typeface="Calibri" panose="020F0502020204030204" pitchFamily="34" charset="0"/>
                <a:cs typeface="Calibri" panose="020F0502020204030204" pitchFamily="34" charset="0"/>
              </a:rPr>
              <a:t>s</a:t>
            </a:r>
            <a:r>
              <a:rPr lang="nl-BE" sz="1600" dirty="0" smtClean="0">
                <a:solidFill>
                  <a:srgbClr val="000000"/>
                </a:solidFill>
                <a:latin typeface="Calibri" panose="020F0502020204030204" pitchFamily="34" charset="0"/>
                <a:cs typeface="Calibri" panose="020F0502020204030204" pitchFamily="34" charset="0"/>
              </a:rPr>
              <a:t>amen </a:t>
            </a:r>
            <a:r>
              <a:rPr lang="nl-BE" sz="1600" b="1" dirty="0" smtClean="0">
                <a:solidFill>
                  <a:srgbClr val="000000"/>
                </a:solidFill>
                <a:latin typeface="Calibri" panose="020F0502020204030204" pitchFamily="34" charset="0"/>
                <a:cs typeface="Calibri" panose="020F0502020204030204" pitchFamily="34" charset="0"/>
              </a:rPr>
              <a:t>oplossingen </a:t>
            </a:r>
            <a:r>
              <a:rPr lang="nl-BE" sz="1600" dirty="0" smtClean="0">
                <a:solidFill>
                  <a:srgbClr val="000000"/>
                </a:solidFill>
                <a:latin typeface="Calibri" panose="020F0502020204030204" pitchFamily="34" charset="0"/>
                <a:cs typeface="Calibri" panose="020F0502020204030204" pitchFamily="34" charset="0"/>
              </a:rPr>
              <a:t>zoeken voor problemen </a:t>
            </a:r>
          </a:p>
          <a:p>
            <a:r>
              <a:rPr lang="nl-BE" sz="1600" b="1" dirty="0" smtClean="0">
                <a:solidFill>
                  <a:srgbClr val="000000"/>
                </a:solidFill>
                <a:latin typeface="Calibri" panose="020F0502020204030204" pitchFamily="34" charset="0"/>
                <a:cs typeface="Calibri" panose="020F0502020204030204" pitchFamily="34" charset="0"/>
              </a:rPr>
              <a:t>(sessie 5 en 6)</a:t>
            </a:r>
            <a:endParaRPr lang="nl-BE" sz="16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55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animBg="1"/>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kstvak 7"/>
          <p:cNvSpPr txBox="1"/>
          <p:nvPr/>
        </p:nvSpPr>
        <p:spPr>
          <a:xfrm>
            <a:off x="1547664" y="1610319"/>
            <a:ext cx="40750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Respecteer jezelf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en de ander</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16" name="Rechthoek 15"/>
          <p:cNvSpPr/>
          <p:nvPr/>
        </p:nvSpPr>
        <p:spPr>
          <a:xfrm>
            <a:off x="485327" y="1863286"/>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pic>
        <p:nvPicPr>
          <p:cNvPr id="36" name="Afbeelding 35"/>
          <p:cNvPicPr/>
          <p:nvPr/>
        </p:nvPicPr>
        <p:blipFill>
          <a:blip r:embed="rId3">
            <a:extLst>
              <a:ext uri="{28A0092B-C50C-407E-A947-70E740481C1C}">
                <a14:useLocalDpi xmlns:a14="http://schemas.microsoft.com/office/drawing/2010/main" val="0"/>
              </a:ext>
            </a:extLst>
          </a:blip>
          <a:srcRect/>
          <a:stretch>
            <a:fillRect/>
          </a:stretch>
        </p:blipFill>
        <p:spPr bwMode="auto">
          <a:xfrm>
            <a:off x="6218193" y="1266239"/>
            <a:ext cx="2278568" cy="2283506"/>
          </a:xfrm>
          <a:prstGeom prst="rect">
            <a:avLst/>
          </a:prstGeom>
          <a:noFill/>
        </p:spPr>
      </p:pic>
      <p:sp>
        <p:nvSpPr>
          <p:cNvPr id="38" name="Tekstvak 37"/>
          <p:cNvSpPr txBox="1"/>
          <p:nvPr/>
        </p:nvSpPr>
        <p:spPr>
          <a:xfrm>
            <a:off x="314036" y="3081525"/>
            <a:ext cx="861962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Ik ben oké: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met heel mijn </a:t>
            </a: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rugzakje</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en al mijn </a:t>
            </a: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stukken identiteit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Jij bent oké: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met heel jouw </a:t>
            </a: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rugzakje</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en al jouw </a:t>
            </a: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stukken identiteit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Je hebt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recht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op je eigen mening en identiteit. En recht om die te uiten.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Wacht met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oordelen</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Verschil is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oké</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Ga </a:t>
            </a:r>
            <a:r>
              <a:rPr kumimoji="0" lang="nl-B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 respectvol mee 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Afbeelding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81" y="3241246"/>
            <a:ext cx="1265793" cy="1790394"/>
          </a:xfrm>
          <a:prstGeom prst="rect">
            <a:avLst/>
          </a:prstGeom>
        </p:spPr>
      </p:pic>
    </p:spTree>
    <p:extLst>
      <p:ext uri="{BB962C8B-B14F-4D97-AF65-F5344CB8AC3E}">
        <p14:creationId xmlns:p14="http://schemas.microsoft.com/office/powerpoint/2010/main" val="257144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TOOL: </a:t>
            </a:r>
            <a:r>
              <a:rPr lang="nl-BE" dirty="0" smtClean="0"/>
              <a:t>Duo-gesprek </a:t>
            </a:r>
            <a:r>
              <a:rPr lang="nl-BE" dirty="0" smtClean="0"/>
              <a:t>met vragen</a:t>
            </a:r>
            <a:endParaRPr lang="nl-BE" i="1" dirty="0"/>
          </a:p>
        </p:txBody>
      </p:sp>
      <p:sp>
        <p:nvSpPr>
          <p:cNvPr id="3" name="Tijdelijke aanduiding voor inhoud 2"/>
          <p:cNvSpPr>
            <a:spLocks noGrp="1"/>
          </p:cNvSpPr>
          <p:nvPr>
            <p:ph idx="1"/>
          </p:nvPr>
        </p:nvSpPr>
        <p:spPr/>
        <p:txBody>
          <a:bodyPr>
            <a:noAutofit/>
          </a:bodyPr>
          <a:lstStyle/>
          <a:p>
            <a:r>
              <a:rPr lang="nl-BE" sz="2000" b="1" dirty="0" smtClean="0"/>
              <a:t>Situering: </a:t>
            </a:r>
          </a:p>
          <a:p>
            <a:pPr lvl="1"/>
            <a:r>
              <a:rPr lang="nl-BE" sz="2000" dirty="0" smtClean="0"/>
              <a:t>DemoKlap-startregel 1 </a:t>
            </a:r>
          </a:p>
          <a:p>
            <a:pPr lvl="1"/>
            <a:r>
              <a:rPr lang="nl-BE" sz="2000" dirty="0" smtClean="0"/>
              <a:t>Opstap naar belang van </a:t>
            </a:r>
            <a:r>
              <a:rPr lang="nl-BE" sz="2000" b="1" dirty="0" smtClean="0"/>
              <a:t>referentiekader</a:t>
            </a:r>
          </a:p>
          <a:p>
            <a:r>
              <a:rPr lang="nl-BE" sz="2000" b="1" dirty="0" smtClean="0"/>
              <a:t>Doelstellingen </a:t>
            </a:r>
            <a:r>
              <a:rPr lang="nl-BE" sz="2000" b="1" i="1" dirty="0" smtClean="0"/>
              <a:t>(vaardigheden) </a:t>
            </a:r>
          </a:p>
          <a:p>
            <a:pPr lvl="1"/>
            <a:r>
              <a:rPr lang="nl-BE" sz="2000" dirty="0"/>
              <a:t>Leerlingen </a:t>
            </a:r>
            <a:r>
              <a:rPr lang="nl-BE" sz="2000" dirty="0" smtClean="0"/>
              <a:t>oefenen zichzelf in het luisteren </a:t>
            </a:r>
            <a:r>
              <a:rPr lang="nl-BE" sz="2000" dirty="0"/>
              <a:t>zonder een eigen mening of oordeel te </a:t>
            </a:r>
            <a:r>
              <a:rPr lang="nl-BE" sz="2000" dirty="0" smtClean="0"/>
              <a:t>geven.</a:t>
            </a:r>
          </a:p>
          <a:p>
            <a:pPr lvl="1"/>
            <a:r>
              <a:rPr lang="nl-BE" sz="2000" dirty="0" smtClean="0"/>
              <a:t>Leerlingen oefenen zichzelf in het stellen van open </a:t>
            </a:r>
            <a:r>
              <a:rPr lang="nl-BE" sz="2000" dirty="0"/>
              <a:t>vragen </a:t>
            </a:r>
            <a:r>
              <a:rPr lang="nl-BE" sz="2000" dirty="0" smtClean="0"/>
              <a:t>waaruit </a:t>
            </a:r>
            <a:r>
              <a:rPr lang="nl-BE" sz="2000" dirty="0"/>
              <a:t>geen mening of oordeel blijkt. </a:t>
            </a:r>
          </a:p>
          <a:p>
            <a:endParaRPr lang="nl-BE" sz="1600"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304897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1489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5400" smtClean="0">
                <a:solidFill>
                  <a:schemeClr val="bg1"/>
                </a:solidFill>
              </a:rPr>
              <a:t>Waar geloof jij in?</a:t>
            </a:r>
            <a:endParaRPr lang="nl-BE" sz="5400"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49258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15139"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5400" dirty="0" smtClean="0">
                <a:solidFill>
                  <a:schemeClr val="bg1"/>
                </a:solidFill>
              </a:rPr>
              <a:t>Denk jij dat er </a:t>
            </a:r>
          </a:p>
          <a:p>
            <a:pPr marL="0" indent="0" algn="ctr">
              <a:buNone/>
            </a:pPr>
            <a:r>
              <a:rPr lang="nl-BE" sz="5400" dirty="0" smtClean="0">
                <a:solidFill>
                  <a:schemeClr val="bg1"/>
                </a:solidFill>
              </a:rPr>
              <a:t>een </a:t>
            </a:r>
            <a:r>
              <a:rPr lang="nl-BE" sz="5400" b="1" dirty="0" smtClean="0">
                <a:solidFill>
                  <a:schemeClr val="bg1"/>
                </a:solidFill>
              </a:rPr>
              <a:t>god</a:t>
            </a:r>
            <a:r>
              <a:rPr lang="nl-BE" sz="5400" dirty="0" smtClean="0">
                <a:solidFill>
                  <a:schemeClr val="bg1"/>
                </a:solidFill>
              </a:rPr>
              <a:t> bestaat?</a:t>
            </a:r>
            <a:endParaRPr lang="nl-BE" sz="5400"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382608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17</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1489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5400" dirty="0" smtClean="0">
                <a:solidFill>
                  <a:schemeClr val="bg1"/>
                </a:solidFill>
              </a:rPr>
              <a:t>Wat denk jij </a:t>
            </a:r>
          </a:p>
          <a:p>
            <a:pPr marL="0" indent="0" algn="ctr">
              <a:buNone/>
            </a:pPr>
            <a:r>
              <a:rPr lang="nl-BE" sz="5400" dirty="0" smtClean="0">
                <a:solidFill>
                  <a:schemeClr val="bg1"/>
                </a:solidFill>
              </a:rPr>
              <a:t>dat er met ons gebeurt </a:t>
            </a:r>
            <a:r>
              <a:rPr lang="nl-BE" sz="5400" b="1" dirty="0" smtClean="0">
                <a:solidFill>
                  <a:schemeClr val="bg1"/>
                </a:solidFill>
              </a:rPr>
              <a:t>na de dood</a:t>
            </a:r>
            <a:r>
              <a:rPr lang="nl-BE" sz="5400" dirty="0" smtClean="0">
                <a:solidFill>
                  <a:schemeClr val="bg1"/>
                </a:solidFill>
              </a:rPr>
              <a:t>?</a:t>
            </a:r>
            <a:endParaRPr lang="nl-BE" sz="5400"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3823974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18</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131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4000" dirty="0" smtClean="0">
                <a:solidFill>
                  <a:schemeClr val="bg1"/>
                </a:solidFill>
              </a:rPr>
              <a:t>Wat </a:t>
            </a:r>
            <a:r>
              <a:rPr lang="nl-BE" sz="4000" dirty="0">
                <a:solidFill>
                  <a:schemeClr val="bg1"/>
                </a:solidFill>
              </a:rPr>
              <a:t>wil jij dat er met je </a:t>
            </a:r>
            <a:r>
              <a:rPr lang="nl-BE" sz="4000" b="1" dirty="0">
                <a:solidFill>
                  <a:schemeClr val="bg1"/>
                </a:solidFill>
              </a:rPr>
              <a:t>lichaam </a:t>
            </a:r>
            <a:r>
              <a:rPr lang="nl-BE" sz="4000" dirty="0">
                <a:solidFill>
                  <a:schemeClr val="bg1"/>
                </a:solidFill>
              </a:rPr>
              <a:t>gebeurt na je dood? </a:t>
            </a:r>
            <a:endParaRPr lang="nl-BE" sz="4000" dirty="0" smtClean="0">
              <a:solidFill>
                <a:schemeClr val="bg1"/>
              </a:solidFill>
            </a:endParaRPr>
          </a:p>
          <a:p>
            <a:pPr marL="0" indent="0" algn="ctr">
              <a:buNone/>
            </a:pPr>
            <a:r>
              <a:rPr lang="nl-BE" i="1" dirty="0" smtClean="0">
                <a:solidFill>
                  <a:schemeClr val="bg1"/>
                </a:solidFill>
              </a:rPr>
              <a:t>(</a:t>
            </a:r>
            <a:r>
              <a:rPr lang="nl-BE" i="1" dirty="0">
                <a:solidFill>
                  <a:schemeClr val="bg1"/>
                </a:solidFill>
              </a:rPr>
              <a:t>begraven? </a:t>
            </a:r>
            <a:r>
              <a:rPr lang="nl-BE" i="1" dirty="0" smtClean="0">
                <a:solidFill>
                  <a:schemeClr val="bg1"/>
                </a:solidFill>
              </a:rPr>
              <a:t>cremeren</a:t>
            </a:r>
            <a:r>
              <a:rPr lang="nl-BE" i="1" dirty="0">
                <a:solidFill>
                  <a:schemeClr val="bg1"/>
                </a:solidFill>
              </a:rPr>
              <a:t>? iets anders? </a:t>
            </a:r>
            <a:endParaRPr lang="nl-BE" i="1" dirty="0" smtClean="0">
              <a:solidFill>
                <a:schemeClr val="bg1"/>
              </a:solidFill>
            </a:endParaRPr>
          </a:p>
          <a:p>
            <a:pPr marL="0" indent="0" algn="ctr">
              <a:buNone/>
            </a:pPr>
            <a:r>
              <a:rPr lang="nl-BE" i="1" dirty="0" smtClean="0">
                <a:solidFill>
                  <a:schemeClr val="bg1"/>
                </a:solidFill>
              </a:rPr>
              <a:t>hoe </a:t>
            </a:r>
            <a:r>
              <a:rPr lang="nl-BE" i="1" dirty="0">
                <a:solidFill>
                  <a:schemeClr val="bg1"/>
                </a:solidFill>
              </a:rPr>
              <a:t>en waar</a:t>
            </a:r>
            <a:r>
              <a:rPr lang="nl-BE" i="1" dirty="0" smtClean="0">
                <a:solidFill>
                  <a:schemeClr val="bg1"/>
                </a:solidFill>
              </a:rPr>
              <a:t>?...)</a:t>
            </a:r>
            <a:endParaRPr lang="nl-BE" i="1"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280293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Omgaan met uitdagende uitspraken en thema’s</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dirty="0" smtClean="0"/>
              <a:t>‘Vluchtelingen mogen sterven op zee’</a:t>
            </a:r>
          </a:p>
          <a:p>
            <a:r>
              <a:rPr lang="nl-BE" dirty="0" smtClean="0"/>
              <a:t>‘Holebi’s moeten op de brandstapel’</a:t>
            </a:r>
          </a:p>
          <a:p>
            <a:r>
              <a:rPr lang="nl-BE" dirty="0" smtClean="0"/>
              <a:t>‘De islam is een gevaarlijke godsdienst’</a:t>
            </a:r>
          </a:p>
          <a:p>
            <a:r>
              <a:rPr lang="nl-BE" dirty="0" smtClean="0"/>
              <a:t>‘Geen vrouw moet mij vertellen wat te doen’</a:t>
            </a:r>
          </a:p>
          <a:p>
            <a:r>
              <a:rPr lang="nl-BE" dirty="0" smtClean="0"/>
              <a:t>‘Aanpassen of opkrassen’</a:t>
            </a:r>
          </a:p>
          <a:p>
            <a:r>
              <a:rPr lang="nl-BE" dirty="0" smtClean="0"/>
              <a:t>‘Darwin is westerse propaganda’</a:t>
            </a:r>
          </a:p>
          <a:p>
            <a:r>
              <a:rPr lang="nl-BE" b="1" dirty="0" smtClean="0"/>
              <a:t>3 scenario’s:</a:t>
            </a:r>
            <a:r>
              <a:rPr lang="nl-BE" dirty="0" smtClean="0"/>
              <a:t> klas op stelten / heikele thema’s in het leerplan / didactisch aan de slag</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42369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19</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0" y="-909"/>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560957"/>
            <a:ext cx="7787208" cy="3917031"/>
          </a:xfrm>
        </p:spPr>
        <p:txBody>
          <a:bodyPr>
            <a:normAutofit lnSpcReduction="10000"/>
          </a:bodyPr>
          <a:lstStyle/>
          <a:p>
            <a:pPr marL="0" indent="0" algn="ctr">
              <a:buNone/>
            </a:pPr>
            <a:r>
              <a:rPr lang="nl-BE" sz="4000" dirty="0" smtClean="0">
                <a:solidFill>
                  <a:schemeClr val="bg1"/>
                </a:solidFill>
              </a:rPr>
              <a:t>Stel </a:t>
            </a:r>
            <a:r>
              <a:rPr lang="nl-BE" sz="4000" dirty="0">
                <a:solidFill>
                  <a:schemeClr val="bg1"/>
                </a:solidFill>
              </a:rPr>
              <a:t>dat jij </a:t>
            </a:r>
            <a:r>
              <a:rPr lang="nl-BE" sz="4000" b="1" dirty="0">
                <a:solidFill>
                  <a:schemeClr val="bg1"/>
                </a:solidFill>
              </a:rPr>
              <a:t>kinderen</a:t>
            </a:r>
            <a:r>
              <a:rPr lang="nl-BE" sz="4000" dirty="0">
                <a:solidFill>
                  <a:schemeClr val="bg1"/>
                </a:solidFill>
              </a:rPr>
              <a:t> krijgt. </a:t>
            </a:r>
            <a:endParaRPr lang="nl-BE" sz="4000" dirty="0" smtClean="0">
              <a:solidFill>
                <a:schemeClr val="bg1"/>
              </a:solidFill>
            </a:endParaRPr>
          </a:p>
          <a:p>
            <a:pPr marL="0" indent="0" algn="ctr">
              <a:buNone/>
            </a:pPr>
            <a:r>
              <a:rPr lang="nl-BE" sz="4000" dirty="0" smtClean="0">
                <a:solidFill>
                  <a:schemeClr val="bg1"/>
                </a:solidFill>
              </a:rPr>
              <a:t>Wat </a:t>
            </a:r>
            <a:r>
              <a:rPr lang="nl-BE" sz="4000" dirty="0">
                <a:solidFill>
                  <a:schemeClr val="bg1"/>
                </a:solidFill>
              </a:rPr>
              <a:t>uit jouw opvoeding zou je dan </a:t>
            </a:r>
            <a:r>
              <a:rPr lang="nl-BE" sz="4000" b="1" dirty="0">
                <a:solidFill>
                  <a:schemeClr val="bg1"/>
                </a:solidFill>
              </a:rPr>
              <a:t>hetzelfde</a:t>
            </a:r>
            <a:r>
              <a:rPr lang="nl-BE" sz="4000" dirty="0">
                <a:solidFill>
                  <a:schemeClr val="bg1"/>
                </a:solidFill>
              </a:rPr>
              <a:t> doen? </a:t>
            </a:r>
            <a:endParaRPr lang="nl-BE" sz="4000" dirty="0" smtClean="0">
              <a:solidFill>
                <a:schemeClr val="bg1"/>
              </a:solidFill>
            </a:endParaRPr>
          </a:p>
          <a:p>
            <a:pPr marL="0" indent="0" algn="ctr">
              <a:buNone/>
            </a:pPr>
            <a:r>
              <a:rPr lang="nl-BE" sz="4000" dirty="0" smtClean="0">
                <a:solidFill>
                  <a:schemeClr val="bg1"/>
                </a:solidFill>
              </a:rPr>
              <a:t>En </a:t>
            </a:r>
            <a:r>
              <a:rPr lang="nl-BE" sz="4000" dirty="0">
                <a:solidFill>
                  <a:schemeClr val="bg1"/>
                </a:solidFill>
              </a:rPr>
              <a:t>wat zou je </a:t>
            </a:r>
            <a:r>
              <a:rPr lang="nl-BE" sz="4000" b="1" dirty="0">
                <a:solidFill>
                  <a:schemeClr val="bg1"/>
                </a:solidFill>
              </a:rPr>
              <a:t>anders</a:t>
            </a:r>
            <a:r>
              <a:rPr lang="nl-BE" sz="4000" dirty="0">
                <a:solidFill>
                  <a:schemeClr val="bg1"/>
                </a:solidFill>
              </a:rPr>
              <a:t> aanpakken? </a:t>
            </a:r>
            <a:endParaRPr lang="nl-BE" sz="4000" dirty="0" smtClean="0">
              <a:solidFill>
                <a:schemeClr val="bg1"/>
              </a:solidFill>
            </a:endParaRPr>
          </a:p>
          <a:p>
            <a:pPr marL="0" indent="0" algn="ctr">
              <a:buNone/>
            </a:pPr>
            <a:r>
              <a:rPr lang="nl-BE" sz="4000" b="1" dirty="0" smtClean="0">
                <a:solidFill>
                  <a:schemeClr val="bg1"/>
                </a:solidFill>
              </a:rPr>
              <a:t>Waarom</a:t>
            </a:r>
            <a:r>
              <a:rPr lang="nl-BE" sz="4000" dirty="0">
                <a:solidFill>
                  <a:schemeClr val="bg1"/>
                </a:solidFill>
              </a:rPr>
              <a:t>?</a:t>
            </a: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30040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131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4000" dirty="0" smtClean="0">
                <a:solidFill>
                  <a:schemeClr val="bg1"/>
                </a:solidFill>
              </a:rPr>
              <a:t>Wat is te serieus </a:t>
            </a:r>
          </a:p>
          <a:p>
            <a:pPr marL="0" indent="0" algn="ctr">
              <a:buNone/>
            </a:pPr>
            <a:r>
              <a:rPr lang="nl-BE" sz="4000" dirty="0" smtClean="0">
                <a:solidFill>
                  <a:schemeClr val="bg1"/>
                </a:solidFill>
              </a:rPr>
              <a:t>om </a:t>
            </a:r>
            <a:r>
              <a:rPr lang="nl-BE" sz="4000" b="1" dirty="0" smtClean="0">
                <a:solidFill>
                  <a:schemeClr val="bg1"/>
                </a:solidFill>
              </a:rPr>
              <a:t>grapjes</a:t>
            </a:r>
            <a:r>
              <a:rPr lang="nl-BE" sz="4000" dirty="0" smtClean="0">
                <a:solidFill>
                  <a:schemeClr val="bg1"/>
                </a:solidFill>
              </a:rPr>
              <a:t> over te maken? </a:t>
            </a:r>
          </a:p>
          <a:p>
            <a:pPr marL="0" indent="0" algn="ctr">
              <a:buNone/>
            </a:pPr>
            <a:r>
              <a:rPr lang="nl-BE" sz="4000" dirty="0" smtClean="0">
                <a:solidFill>
                  <a:schemeClr val="bg1"/>
                </a:solidFill>
              </a:rPr>
              <a:t>Of mag je met alles lachen?</a:t>
            </a:r>
            <a:endParaRPr lang="nl-BE" sz="4000"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33454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295"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678396" y="1340768"/>
            <a:ext cx="7787208" cy="3917031"/>
          </a:xfrm>
        </p:spPr>
        <p:txBody>
          <a:bodyPr>
            <a:normAutofit/>
          </a:bodyPr>
          <a:lstStyle/>
          <a:p>
            <a:pPr marL="0" indent="0" algn="ctr">
              <a:buNone/>
            </a:pPr>
            <a:r>
              <a:rPr lang="nl-BE" sz="4000" dirty="0" smtClean="0">
                <a:solidFill>
                  <a:schemeClr val="bg1"/>
                </a:solidFill>
              </a:rPr>
              <a:t>Is het een </a:t>
            </a:r>
            <a:r>
              <a:rPr lang="nl-BE" sz="4000" b="1" dirty="0" smtClean="0">
                <a:solidFill>
                  <a:schemeClr val="bg1"/>
                </a:solidFill>
              </a:rPr>
              <a:t>misdrijf</a:t>
            </a:r>
            <a:r>
              <a:rPr lang="nl-BE" sz="4000" dirty="0" smtClean="0">
                <a:solidFill>
                  <a:schemeClr val="bg1"/>
                </a:solidFill>
              </a:rPr>
              <a:t> </a:t>
            </a:r>
          </a:p>
          <a:p>
            <a:pPr marL="0" indent="0" algn="ctr">
              <a:buNone/>
            </a:pPr>
            <a:r>
              <a:rPr lang="nl-BE" sz="4000" dirty="0" smtClean="0">
                <a:solidFill>
                  <a:schemeClr val="bg1"/>
                </a:solidFill>
              </a:rPr>
              <a:t>om eten in de winkel te stelen </a:t>
            </a:r>
          </a:p>
          <a:p>
            <a:pPr marL="0" indent="0" algn="ctr">
              <a:buNone/>
            </a:pPr>
            <a:r>
              <a:rPr lang="nl-BE" sz="4000" dirty="0" smtClean="0">
                <a:solidFill>
                  <a:schemeClr val="bg1"/>
                </a:solidFill>
              </a:rPr>
              <a:t>als je écht </a:t>
            </a:r>
            <a:r>
              <a:rPr lang="nl-BE" sz="4000" b="1" dirty="0" smtClean="0">
                <a:solidFill>
                  <a:schemeClr val="bg1"/>
                </a:solidFill>
              </a:rPr>
              <a:t>honger</a:t>
            </a:r>
            <a:r>
              <a:rPr lang="nl-BE" sz="4000" dirty="0" smtClean="0">
                <a:solidFill>
                  <a:schemeClr val="bg1"/>
                </a:solidFill>
              </a:rPr>
              <a:t> hebt?</a:t>
            </a:r>
            <a:endParaRPr lang="nl-BE" sz="4000" dirty="0">
              <a:solidFill>
                <a:schemeClr val="bg1"/>
              </a:solidFill>
            </a:endParaRPr>
          </a:p>
        </p:txBody>
      </p:sp>
      <p:sp>
        <p:nvSpPr>
          <p:cNvPr id="6" name="Tekstvak 5"/>
          <p:cNvSpPr txBox="1"/>
          <p:nvPr/>
        </p:nvSpPr>
        <p:spPr>
          <a:xfrm>
            <a:off x="3131840" y="4660551"/>
            <a:ext cx="5590846" cy="1754326"/>
          </a:xfrm>
          <a:prstGeom prst="rect">
            <a:avLst/>
          </a:prstGeom>
          <a:noFill/>
        </p:spPr>
        <p:txBody>
          <a:bodyPr wrap="square" rtlCol="0">
            <a:spAutoFit/>
          </a:bodyPr>
          <a:lstStyle/>
          <a:p>
            <a:pPr lvl="0" algn="r"/>
            <a:r>
              <a:rPr lang="nl-BE" i="1" dirty="0">
                <a:solidFill>
                  <a:schemeClr val="bg1"/>
                </a:solidFill>
              </a:rPr>
              <a:t>‘</a:t>
            </a:r>
            <a:r>
              <a:rPr lang="nl-BE" i="1" dirty="0" smtClean="0">
                <a:solidFill>
                  <a:schemeClr val="bg1"/>
                </a:solidFill>
              </a:rPr>
              <a:t>Wat maakt dat je dat denkt? Waar komt jouw mening vandaan?’ </a:t>
            </a:r>
          </a:p>
          <a:p>
            <a:pPr lvl="0" algn="r"/>
            <a:r>
              <a:rPr lang="nl-BE" i="1" dirty="0" smtClean="0">
                <a:solidFill>
                  <a:schemeClr val="bg1"/>
                </a:solidFill>
              </a:rPr>
              <a:t>‘</a:t>
            </a:r>
            <a:r>
              <a:rPr lang="nl-BE" i="1" dirty="0">
                <a:solidFill>
                  <a:schemeClr val="bg1"/>
                </a:solidFill>
              </a:rPr>
              <a:t>Heb je daar altijd zo over gedacht, of is je mening veranderd met ouder worden?’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Denken jouw vrienden en familie daar ook zo over?’ </a:t>
            </a:r>
            <a:endParaRPr lang="nl-BE" i="1" dirty="0" smtClean="0">
              <a:solidFill>
                <a:schemeClr val="bg1"/>
              </a:solidFill>
            </a:endParaRPr>
          </a:p>
          <a:p>
            <a:pPr lvl="0" algn="r"/>
            <a:r>
              <a:rPr lang="nl-BE" i="1" dirty="0" smtClean="0">
                <a:solidFill>
                  <a:schemeClr val="bg1"/>
                </a:solidFill>
              </a:rPr>
              <a:t>‘</a:t>
            </a:r>
            <a:r>
              <a:rPr lang="nl-BE" i="1" dirty="0">
                <a:solidFill>
                  <a:schemeClr val="bg1"/>
                </a:solidFill>
              </a:rPr>
              <a:t>Wat vind je van mensen die iets anders denken?’</a:t>
            </a:r>
            <a:endParaRPr lang="nl-BE" dirty="0">
              <a:solidFill>
                <a:schemeClr val="bg1"/>
              </a:solidFill>
            </a:endParaRPr>
          </a:p>
        </p:txBody>
      </p:sp>
    </p:spTree>
    <p:extLst>
      <p:ext uri="{BB962C8B-B14F-4D97-AF65-F5344CB8AC3E}">
        <p14:creationId xmlns:p14="http://schemas.microsoft.com/office/powerpoint/2010/main" val="191512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10" name="Tijdelijke aanduiding voor inhoud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4382" y="1600200"/>
            <a:ext cx="3075235" cy="4349750"/>
          </a:xfrm>
        </p:spPr>
      </p:pic>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1" y="2840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Arial"/>
                <a:ea typeface="+mn-ea"/>
                <a:cs typeface="+mn-cs"/>
              </a:rPr>
              <a:t>normaal</a:t>
            </a: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kstvak 37"/>
          <p:cNvSpPr txBox="1"/>
          <p:nvPr/>
        </p:nvSpPr>
        <p:spPr>
          <a:xfrm>
            <a:off x="323522" y="2832546"/>
            <a:ext cx="600268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Waar komt mijn mening </a:t>
            </a:r>
            <a:r>
              <a:rPr lang="nl-BE" sz="2400" dirty="0" smtClean="0">
                <a:solidFill>
                  <a:srgbClr val="000000"/>
                </a:solidFill>
                <a:latin typeface="Calibri" panose="020F0502020204030204" pitchFamily="34" charset="0"/>
                <a:cs typeface="Calibri" panose="020F0502020204030204" pitchFamily="34" charset="0"/>
              </a:rPr>
              <a:t>/ </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gedachte</a:t>
            </a:r>
            <a:r>
              <a:rPr kumimoji="0" lang="nl-BE" sz="2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gevoel vandaan? (</a:t>
            </a:r>
            <a:r>
              <a:rPr kumimoji="0" lang="nl-BE" sz="2400" b="1" i="1"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referentiekader</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lang="nl-BE" sz="2400" b="1" dirty="0">
                <a:solidFill>
                  <a:srgbClr val="000000"/>
                </a:solidFill>
                <a:latin typeface="Calibri" panose="020F0502020204030204" pitchFamily="34" charset="0"/>
                <a:cs typeface="Calibri" panose="020F0502020204030204" pitchFamily="34" charset="0"/>
              </a:rPr>
              <a:t>+</a:t>
            </a:r>
            <a:r>
              <a:rPr lang="nl-BE" sz="2400" dirty="0">
                <a:solidFill>
                  <a:srgbClr val="000000"/>
                </a:solidFill>
                <a:latin typeface="Calibri" panose="020F0502020204030204" pitchFamily="34" charset="0"/>
                <a:cs typeface="Calibri" panose="020F0502020204030204" pitchFamily="34" charset="0"/>
              </a:rPr>
              <a:t> Wat is mijn </a:t>
            </a:r>
            <a:r>
              <a:rPr lang="nl-BE" sz="2400" b="1" dirty="0">
                <a:solidFill>
                  <a:srgbClr val="F05A41"/>
                </a:solidFill>
                <a:latin typeface="Calibri" panose="020F0502020204030204" pitchFamily="34" charset="0"/>
                <a:cs typeface="Calibri" panose="020F0502020204030204" pitchFamily="34" charset="0"/>
              </a:rPr>
              <a:t>‘eigen mening’</a:t>
            </a:r>
            <a:r>
              <a:rPr lang="nl-BE" sz="2400" dirty="0">
                <a:solidFill>
                  <a:srgbClr val="00000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Welke </a:t>
            </a:r>
            <a:r>
              <a:rPr kumimoji="0" lang="nl-BE" sz="24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stereotypen</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en </a:t>
            </a:r>
            <a:r>
              <a:rPr kumimoji="0" lang="nl-BE" sz="24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vooroordelen</a:t>
            </a:r>
            <a:r>
              <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heb 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2400" dirty="0">
              <a:solidFill>
                <a:srgbClr val="000000"/>
              </a:solidFill>
              <a:latin typeface="Calibri" panose="020F0502020204030204" pitchFamily="34" charset="0"/>
              <a:cs typeface="Calibri" panose="020F0502020204030204" pitchFamily="34" charset="0"/>
            </a:endParaRPr>
          </a:p>
          <a:p>
            <a:pPr>
              <a:defRPr/>
            </a:pPr>
            <a:r>
              <a:rPr lang="nl-BE" sz="2400" b="1" dirty="0">
                <a:solidFill>
                  <a:srgbClr val="000000"/>
                </a:solidFill>
                <a:latin typeface="Calibri" panose="020F0502020204030204" pitchFamily="34" charset="0"/>
                <a:cs typeface="Calibri" panose="020F0502020204030204" pitchFamily="34" charset="0"/>
              </a:rPr>
              <a:t>+</a:t>
            </a:r>
            <a:r>
              <a:rPr lang="nl-BE" sz="2400" dirty="0">
                <a:solidFill>
                  <a:srgbClr val="000000"/>
                </a:solidFill>
                <a:latin typeface="Calibri" panose="020F0502020204030204" pitchFamily="34" charset="0"/>
                <a:cs typeface="Calibri" panose="020F0502020204030204" pitchFamily="34" charset="0"/>
              </a:rPr>
              <a:t> Kan ik het ook door de ogen van de ander bekijken? </a:t>
            </a:r>
            <a:r>
              <a:rPr lang="nl-BE" sz="2400">
                <a:solidFill>
                  <a:srgbClr val="000000"/>
                </a:solidFill>
                <a:latin typeface="Calibri" panose="020F0502020204030204" pitchFamily="34" charset="0"/>
                <a:cs typeface="Calibri" panose="020F0502020204030204" pitchFamily="34" charset="0"/>
              </a:rPr>
              <a:t>(</a:t>
            </a:r>
            <a:r>
              <a:rPr lang="nl-BE" sz="2400" b="1" i="1">
                <a:solidFill>
                  <a:srgbClr val="F05A41"/>
                </a:solidFill>
                <a:latin typeface="Calibri" panose="020F0502020204030204" pitchFamily="34" charset="0"/>
                <a:cs typeface="Calibri" panose="020F0502020204030204" pitchFamily="34" charset="0"/>
              </a:rPr>
              <a:t>empathie</a:t>
            </a:r>
            <a:r>
              <a:rPr lang="nl-BE" sz="2400" smtClean="0">
                <a:solidFill>
                  <a:srgbClr val="000000"/>
                </a:solidFill>
                <a:latin typeface="Calibri" panose="020F0502020204030204" pitchFamily="34" charset="0"/>
                <a:cs typeface="Calibri" panose="020F0502020204030204" pitchFamily="34" charset="0"/>
              </a:rPr>
              <a:t>)</a:t>
            </a:r>
            <a:endPar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Rechthoek 17"/>
          <p:cNvSpPr/>
          <p:nvPr/>
        </p:nvSpPr>
        <p:spPr>
          <a:xfrm>
            <a:off x="395446" y="1343702"/>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8" name="Tekstvak 7"/>
          <p:cNvSpPr txBox="1"/>
          <p:nvPr/>
        </p:nvSpPr>
        <p:spPr>
          <a:xfrm>
            <a:off x="1408030" y="1382242"/>
            <a:ext cx="40750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Stel jezelf 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4000" b="1" i="1"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wees kritisch</a:t>
            </a:r>
            <a:endParaRPr kumimoji="0" lang="nl-BE" sz="4000" b="1" i="1"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479" y="2444448"/>
            <a:ext cx="1265793" cy="1790394"/>
          </a:xfrm>
          <a:prstGeom prst="rect">
            <a:avLst/>
          </a:prstGeom>
        </p:spPr>
      </p:pic>
      <p:sp>
        <p:nvSpPr>
          <p:cNvPr id="13" name="Ovale toelichting 12"/>
          <p:cNvSpPr/>
          <p:nvPr/>
        </p:nvSpPr>
        <p:spPr>
          <a:xfrm>
            <a:off x="6835961" y="1382242"/>
            <a:ext cx="2029340" cy="1226990"/>
          </a:xfrm>
          <a:prstGeom prst="wedgeEllipseCallout">
            <a:avLst>
              <a:gd name="adj1" fmla="val -36521"/>
              <a:gd name="adj2" fmla="val 5677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solidFill>
                <a:effectLst/>
                <a:uLnTx/>
                <a:uFillTx/>
                <a:latin typeface="Arial"/>
                <a:ea typeface="+mn-ea"/>
                <a:cs typeface="+mn-cs"/>
              </a:rPr>
              <a:t>n</a:t>
            </a:r>
            <a:r>
              <a:rPr kumimoji="0" lang="nl-BE" sz="1600" b="0" i="0" u="none" strike="noStrike" kern="1200" cap="none" spc="0" normalizeH="0" baseline="0" noProof="0" dirty="0" smtClean="0">
                <a:ln>
                  <a:noFill/>
                </a:ln>
                <a:solidFill>
                  <a:srgbClr val="000000"/>
                </a:solidFill>
                <a:effectLst/>
                <a:uLnTx/>
                <a:uFillTx/>
                <a:latin typeface="Arial"/>
                <a:ea typeface="+mn-ea"/>
                <a:cs typeface="+mn-cs"/>
              </a:rPr>
              <a:t>ormaal!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smtClean="0">
                <a:ln>
                  <a:noFill/>
                </a:ln>
                <a:solidFill>
                  <a:srgbClr val="000000"/>
                </a:solidFill>
                <a:effectLst/>
                <a:uLnTx/>
                <a:uFillTx/>
                <a:latin typeface="Arial"/>
                <a:ea typeface="+mn-ea"/>
                <a:cs typeface="+mn-cs"/>
              </a:rPr>
              <a:t>niet normaal! juist! fout! goed! slecht!</a:t>
            </a:r>
            <a:endParaRPr kumimoji="0" lang="nl-BE"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Afbeelding 22"/>
          <p:cNvPicPr/>
          <p:nvPr/>
        </p:nvPicPr>
        <p:blipFill>
          <a:blip r:embed="rId5">
            <a:extLst>
              <a:ext uri="{28A0092B-C50C-407E-A947-70E740481C1C}">
                <a14:useLocalDpi xmlns:a14="http://schemas.microsoft.com/office/drawing/2010/main" val="0"/>
              </a:ext>
            </a:extLst>
          </a:blip>
          <a:srcRect/>
          <a:stretch>
            <a:fillRect/>
          </a:stretch>
        </p:blipFill>
        <p:spPr bwMode="auto">
          <a:xfrm>
            <a:off x="6414697" y="4509120"/>
            <a:ext cx="2450604" cy="2054925"/>
          </a:xfrm>
          <a:prstGeom prst="rect">
            <a:avLst/>
          </a:prstGeom>
          <a:noFill/>
        </p:spPr>
      </p:pic>
    </p:spTree>
    <p:extLst>
      <p:ext uri="{BB962C8B-B14F-4D97-AF65-F5344CB8AC3E}">
        <p14:creationId xmlns:p14="http://schemas.microsoft.com/office/powerpoint/2010/main" val="1696301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898167" y="600004"/>
            <a:ext cx="7200800" cy="5632311"/>
          </a:xfrm>
          <a:prstGeom prst="rect">
            <a:avLst/>
          </a:prstGeom>
          <a:noFill/>
        </p:spPr>
        <p:txBody>
          <a:bodyPr wrap="square" rtlCol="0">
            <a:spAutoFit/>
          </a:bodyPr>
          <a:lstStyle/>
          <a:p>
            <a:pPr lvl="1" algn="ctr"/>
            <a:r>
              <a:rPr lang="nl-BE" sz="3600" b="1" i="1" dirty="0" smtClean="0">
                <a:solidFill>
                  <a:schemeClr val="bg1"/>
                </a:solidFill>
                <a:latin typeface="Calibri" panose="020F0502020204030204" pitchFamily="34" charset="0"/>
                <a:cs typeface="Calibri" panose="020F0502020204030204" pitchFamily="34" charset="0"/>
              </a:rPr>
              <a:t>SOCRATISCH GESPREK</a:t>
            </a:r>
          </a:p>
          <a:p>
            <a:pPr lvl="1" algn="ctr"/>
            <a:endParaRPr lang="nl-BE" sz="3600" i="1" dirty="0" smtClean="0">
              <a:solidFill>
                <a:schemeClr val="bg1"/>
              </a:solidFill>
              <a:latin typeface="Calibri" panose="020F0502020204030204" pitchFamily="34" charset="0"/>
              <a:cs typeface="Calibri" panose="020F0502020204030204" pitchFamily="34" charset="0"/>
            </a:endParaRPr>
          </a:p>
          <a:p>
            <a:pPr lvl="1" algn="ctr"/>
            <a:r>
              <a:rPr lang="nl-BE" sz="3600" i="1" dirty="0" smtClean="0">
                <a:solidFill>
                  <a:schemeClr val="bg1"/>
                </a:solidFill>
                <a:latin typeface="Calibri" panose="020F0502020204030204" pitchFamily="34" charset="0"/>
                <a:cs typeface="Calibri" panose="020F0502020204030204" pitchFamily="34" charset="0"/>
              </a:rPr>
              <a:t>Stel </a:t>
            </a:r>
            <a:r>
              <a:rPr lang="nl-BE" sz="3600" i="1" dirty="0">
                <a:solidFill>
                  <a:schemeClr val="bg1"/>
                </a:solidFill>
                <a:latin typeface="Calibri" panose="020F0502020204030204" pitchFamily="34" charset="0"/>
                <a:cs typeface="Calibri" panose="020F0502020204030204" pitchFamily="34" charset="0"/>
              </a:rPr>
              <a:t>je voor dat je in een gezin was groot geworden met een </a:t>
            </a:r>
            <a:r>
              <a:rPr lang="nl-BE" sz="3600" b="1" i="1" dirty="0" smtClean="0">
                <a:solidFill>
                  <a:schemeClr val="bg1"/>
                </a:solidFill>
                <a:latin typeface="Calibri" panose="020F0502020204030204" pitchFamily="34" charset="0"/>
                <a:cs typeface="Calibri" panose="020F0502020204030204" pitchFamily="34" charset="0"/>
              </a:rPr>
              <a:t>ander GELOOF of </a:t>
            </a:r>
            <a:r>
              <a:rPr lang="nl-BE" sz="3600" b="1" i="1" dirty="0">
                <a:solidFill>
                  <a:schemeClr val="bg1"/>
                </a:solidFill>
                <a:latin typeface="Calibri" panose="020F0502020204030204" pitchFamily="34" charset="0"/>
                <a:cs typeface="Calibri" panose="020F0502020204030204" pitchFamily="34" charset="0"/>
              </a:rPr>
              <a:t>levensbeschouwing </a:t>
            </a:r>
            <a:r>
              <a:rPr lang="nl-BE" sz="3600" i="1" dirty="0">
                <a:solidFill>
                  <a:schemeClr val="bg1"/>
                </a:solidFill>
                <a:latin typeface="Calibri" panose="020F0502020204030204" pitchFamily="34" charset="0"/>
                <a:cs typeface="Calibri" panose="020F0502020204030204" pitchFamily="34" charset="0"/>
              </a:rPr>
              <a:t>dan </a:t>
            </a:r>
            <a:r>
              <a:rPr lang="nl-BE" sz="3600" i="1" dirty="0" smtClean="0">
                <a:solidFill>
                  <a:schemeClr val="bg1"/>
                </a:solidFill>
                <a:latin typeface="Calibri" panose="020F0502020204030204" pitchFamily="34" charset="0"/>
                <a:cs typeface="Calibri" panose="020F0502020204030204" pitchFamily="34" charset="0"/>
              </a:rPr>
              <a:t>jouw gezin… </a:t>
            </a:r>
          </a:p>
          <a:p>
            <a:pPr lvl="1" algn="ctr"/>
            <a:endParaRPr lang="nl-BE" sz="3600" i="1" dirty="0">
              <a:solidFill>
                <a:schemeClr val="bg1"/>
              </a:solidFill>
              <a:latin typeface="Calibri" panose="020F0502020204030204" pitchFamily="34" charset="0"/>
              <a:cs typeface="Calibri" panose="020F0502020204030204" pitchFamily="34" charset="0"/>
            </a:endParaRPr>
          </a:p>
          <a:p>
            <a:pPr lvl="1" algn="ctr"/>
            <a:r>
              <a:rPr lang="nl-BE" sz="3600" i="1" dirty="0" smtClean="0">
                <a:solidFill>
                  <a:schemeClr val="bg1"/>
                </a:solidFill>
                <a:latin typeface="Calibri" panose="020F0502020204030204" pitchFamily="34" charset="0"/>
                <a:cs typeface="Calibri" panose="020F0502020204030204" pitchFamily="34" charset="0"/>
              </a:rPr>
              <a:t>…had je dan dezelfde levensbeschouwing als die je vandaag hebt? </a:t>
            </a:r>
            <a:endParaRPr lang="nl-BE"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448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885998" y="595797"/>
            <a:ext cx="7200800" cy="6555641"/>
          </a:xfrm>
          <a:prstGeom prst="rect">
            <a:avLst/>
          </a:prstGeom>
          <a:noFill/>
        </p:spPr>
        <p:txBody>
          <a:bodyPr wrap="square" rtlCol="0">
            <a:spAutoFit/>
          </a:bodyPr>
          <a:lstStyle/>
          <a:p>
            <a:pPr lvl="1" algn="ctr"/>
            <a:r>
              <a:rPr lang="nl-BE" sz="3600" b="1" i="1" dirty="0" smtClean="0">
                <a:solidFill>
                  <a:schemeClr val="bg1"/>
                </a:solidFill>
                <a:latin typeface="Calibri" panose="020F0502020204030204" pitchFamily="34" charset="0"/>
                <a:cs typeface="Calibri" panose="020F0502020204030204" pitchFamily="34" charset="0"/>
              </a:rPr>
              <a:t>VERHALENCIRKEL</a:t>
            </a:r>
          </a:p>
          <a:p>
            <a:pPr lvl="1" algn="ctr"/>
            <a:r>
              <a:rPr lang="nl-BE" sz="3600" i="1" dirty="0" smtClean="0">
                <a:solidFill>
                  <a:schemeClr val="bg1"/>
                </a:solidFill>
                <a:latin typeface="Calibri" panose="020F0502020204030204" pitchFamily="34" charset="0"/>
                <a:cs typeface="Calibri" panose="020F0502020204030204" pitchFamily="34" charset="0"/>
              </a:rPr>
              <a:t>Kwam </a:t>
            </a:r>
            <a:r>
              <a:rPr lang="nl-BE" sz="3600" i="1" dirty="0" smtClean="0">
                <a:solidFill>
                  <a:schemeClr val="bg1"/>
                </a:solidFill>
                <a:latin typeface="Calibri" panose="020F0502020204030204" pitchFamily="34" charset="0"/>
                <a:cs typeface="Calibri" panose="020F0502020204030204" pitchFamily="34" charset="0"/>
              </a:rPr>
              <a:t>je ooit in een situatie waarin iemand jou </a:t>
            </a:r>
            <a:r>
              <a:rPr lang="nl-BE" sz="3600" b="1" i="1" dirty="0" smtClean="0">
                <a:solidFill>
                  <a:schemeClr val="bg1"/>
                </a:solidFill>
                <a:latin typeface="Calibri" panose="020F0502020204030204" pitchFamily="34" charset="0"/>
                <a:cs typeface="Calibri" panose="020F0502020204030204" pitchFamily="34" charset="0"/>
              </a:rPr>
              <a:t>kwetste</a:t>
            </a:r>
            <a:r>
              <a:rPr lang="nl-BE" sz="3600" i="1" dirty="0" smtClean="0">
                <a:solidFill>
                  <a:schemeClr val="bg1"/>
                </a:solidFill>
                <a:latin typeface="Calibri" panose="020F0502020204030204" pitchFamily="34" charset="0"/>
                <a:cs typeface="Calibri" panose="020F0502020204030204" pitchFamily="34" charset="0"/>
              </a:rPr>
              <a:t> vanuit de vooroordelen of stereotypen die hij of zij over jou had?</a:t>
            </a:r>
          </a:p>
          <a:p>
            <a:pPr lvl="1" algn="ctr"/>
            <a:endParaRPr lang="nl-BE" sz="3600" i="1" dirty="0">
              <a:solidFill>
                <a:schemeClr val="bg1"/>
              </a:solidFill>
              <a:latin typeface="Calibri" panose="020F0502020204030204" pitchFamily="34" charset="0"/>
              <a:cs typeface="Calibri" panose="020F0502020204030204" pitchFamily="34" charset="0"/>
            </a:endParaRPr>
          </a:p>
          <a:p>
            <a:pPr marL="1200150" lvl="1" indent="-742950">
              <a:buAutoNum type="arabicPeriod"/>
            </a:pPr>
            <a:r>
              <a:rPr lang="nl-BE" sz="2800" i="1" dirty="0" smtClean="0">
                <a:solidFill>
                  <a:schemeClr val="bg1"/>
                </a:solidFill>
                <a:latin typeface="Calibri" panose="020F0502020204030204" pitchFamily="34" charset="0"/>
                <a:cs typeface="Calibri" panose="020F0502020204030204" pitchFamily="34" charset="0"/>
              </a:rPr>
              <a:t>Geef elk je antwoord zonder elkaar te onderbreken</a:t>
            </a:r>
          </a:p>
          <a:p>
            <a:pPr marL="1200150" lvl="1" indent="-742950">
              <a:buAutoNum type="arabicPeriod"/>
            </a:pPr>
            <a:r>
              <a:rPr lang="nl-BE" sz="2800" i="1" dirty="0" smtClean="0">
                <a:solidFill>
                  <a:schemeClr val="bg1"/>
                </a:solidFill>
                <a:latin typeface="Calibri" panose="020F0502020204030204" pitchFamily="34" charset="0"/>
                <a:cs typeface="Calibri" panose="020F0502020204030204" pitchFamily="34" charset="0"/>
              </a:rPr>
              <a:t>Hou een rondje: wat is je uit elk verhaal bijgebleven of heeft je verrast?</a:t>
            </a:r>
          </a:p>
          <a:p>
            <a:pPr marL="1200150" lvl="1" indent="-742950">
              <a:buAutoNum type="arabicPeriod"/>
            </a:pPr>
            <a:r>
              <a:rPr lang="nl-BE" sz="2800" i="1" dirty="0" smtClean="0">
                <a:solidFill>
                  <a:schemeClr val="bg1"/>
                </a:solidFill>
                <a:latin typeface="Calibri" panose="020F0502020204030204" pitchFamily="34" charset="0"/>
                <a:cs typeface="Calibri" panose="020F0502020204030204" pitchFamily="34" charset="0"/>
              </a:rPr>
              <a:t>Wat zijn gelijkenissen tussen de verhalen?</a:t>
            </a:r>
          </a:p>
          <a:p>
            <a:pPr lvl="1" algn="ctr"/>
            <a:endParaRPr lang="nl-BE"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41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Praatstok in twee rondes</a:t>
            </a:r>
            <a:r>
              <a:rPr lang="nl-BE" sz="3600" dirty="0" smtClean="0"/>
              <a:t>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a:t>
            </a:r>
            <a:r>
              <a:rPr lang="nl-BE" dirty="0"/>
              <a:t>Als een koppel kinderen krijgt, vind ik het normaal dat vooral de vrouw voor de kinderen zorgt en (meer) thuis </a:t>
            </a:r>
            <a:r>
              <a:rPr lang="nl-BE" dirty="0" smtClean="0"/>
              <a:t>blijft.’ </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pic>
        <p:nvPicPr>
          <p:cNvPr id="9" name="Picture 2" descr="C:\Users\sx70466\Desktop\Talking-St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47914"/>
            <a:ext cx="2555776" cy="101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97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Praatstok in twee rondes</a:t>
            </a:r>
            <a:r>
              <a:rPr lang="nl-BE" sz="3600" dirty="0" smtClean="0"/>
              <a:t>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a:t>
            </a:r>
            <a:r>
              <a:rPr lang="nl-BE" dirty="0"/>
              <a:t>Als een koppel kinderen krijgt, vind ik het normaal dat vooral de vrouw voor de kinderen zorgt en (meer) thuis </a:t>
            </a:r>
            <a:r>
              <a:rPr lang="nl-BE" dirty="0" smtClean="0"/>
              <a:t>blijft.’ </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26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pic>
        <p:nvPicPr>
          <p:cNvPr id="9" name="Picture 2" descr="C:\Users\sx70466\Desktop\Talking-St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47914"/>
            <a:ext cx="2555776" cy="101297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1331550" y="3844497"/>
            <a:ext cx="6400800" cy="1754326"/>
          </a:xfrm>
          <a:prstGeom prst="rect">
            <a:avLst/>
          </a:prstGeom>
        </p:spPr>
        <p:txBody>
          <a:bodyPr wrap="square">
            <a:spAutoFit/>
          </a:bodyPr>
          <a:lstStyle/>
          <a:p>
            <a:pPr algn="ctr"/>
            <a:r>
              <a:rPr lang="nl-BE" sz="3600" b="1" dirty="0">
                <a:latin typeface="Calibri" panose="020F0502020204030204" pitchFamily="34" charset="0"/>
                <a:cs typeface="Calibri" panose="020F0502020204030204" pitchFamily="34" charset="0"/>
              </a:rPr>
              <a:t>‘Ik voel me …</a:t>
            </a:r>
          </a:p>
          <a:p>
            <a:pPr algn="ctr"/>
            <a:r>
              <a:rPr lang="nl-BE" sz="3600" b="1" dirty="0">
                <a:latin typeface="Calibri" panose="020F0502020204030204" pitchFamily="34" charset="0"/>
                <a:cs typeface="Calibri" panose="020F0502020204030204" pitchFamily="34" charset="0"/>
              </a:rPr>
              <a:t>Want ik hoorde X zeggen: …</a:t>
            </a:r>
          </a:p>
          <a:p>
            <a:pPr algn="ctr"/>
            <a:r>
              <a:rPr lang="nl-BE" sz="3600" b="1" dirty="0">
                <a:latin typeface="Calibri" panose="020F0502020204030204" pitchFamily="34" charset="0"/>
                <a:cs typeface="Calibri" panose="020F0502020204030204" pitchFamily="34" charset="0"/>
              </a:rPr>
              <a:t>Ik heb hier deze vraag bij: …’</a:t>
            </a:r>
            <a:endParaRPr lang="nl-BE"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735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kstvak 37"/>
          <p:cNvSpPr txBox="1"/>
          <p:nvPr/>
        </p:nvSpPr>
        <p:spPr>
          <a:xfrm>
            <a:off x="385671" y="2295580"/>
            <a:ext cx="561662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DISCUSSIE</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 meningsverschil met argumenten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Een goede discussie </a:t>
            </a:r>
            <a:r>
              <a:rPr kumimoji="0" lang="nl-BE"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nl-BE"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een </a:t>
            </a:r>
            <a:r>
              <a:rPr kumimoji="0" lang="nl-BE" sz="2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leerkans</a:t>
            </a: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geen </a:t>
            </a:r>
            <a:r>
              <a:rPr kumimoji="0" lang="nl-BE" sz="2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wedstrijd</a:t>
            </a:r>
          </a:p>
        </p:txBody>
      </p:sp>
      <p:sp>
        <p:nvSpPr>
          <p:cNvPr id="18" name="Rechthoek 17"/>
          <p:cNvSpPr/>
          <p:nvPr/>
        </p:nvSpPr>
        <p:spPr>
          <a:xfrm>
            <a:off x="395446" y="1473415"/>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8" name="Tekstvak 7"/>
          <p:cNvSpPr txBox="1"/>
          <p:nvPr/>
        </p:nvSpPr>
        <p:spPr>
          <a:xfrm>
            <a:off x="1408030" y="1502666"/>
            <a:ext cx="4702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Ga de discussie aan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pic>
        <p:nvPicPr>
          <p:cNvPr id="23" name="Afbeelding 22"/>
          <p:cNvPicPr/>
          <p:nvPr/>
        </p:nvPicPr>
        <p:blipFill>
          <a:blip r:embed="rId3">
            <a:extLst>
              <a:ext uri="{28A0092B-C50C-407E-A947-70E740481C1C}">
                <a14:useLocalDpi xmlns:a14="http://schemas.microsoft.com/office/drawing/2010/main" val="0"/>
              </a:ext>
            </a:extLst>
          </a:blip>
          <a:srcRect/>
          <a:stretch>
            <a:fillRect/>
          </a:stretch>
        </p:blipFill>
        <p:spPr bwMode="auto">
          <a:xfrm>
            <a:off x="6054596" y="1759166"/>
            <a:ext cx="2721062" cy="2306939"/>
          </a:xfrm>
          <a:prstGeom prst="rect">
            <a:avLst/>
          </a:prstGeom>
          <a:noFill/>
        </p:spPr>
      </p:pic>
      <p:sp>
        <p:nvSpPr>
          <p:cNvPr id="9" name="Tekstvak 8"/>
          <p:cNvSpPr txBox="1"/>
          <p:nvPr/>
        </p:nvSpPr>
        <p:spPr>
          <a:xfrm>
            <a:off x="362523" y="3981339"/>
            <a:ext cx="848934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Heb ik genoeg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informatie</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5135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p:txBody>
          <a:bodyPr/>
          <a:lstStyle/>
          <a:p>
            <a:fld id="{573977E6-ECE3-4EBF-B1EC-9AB8E074A984}" type="slidenum">
              <a:rPr lang="nl-BE" smtClean="0"/>
              <a:pPr/>
              <a:t>28</a:t>
            </a:fld>
            <a:endParaRPr lang="nl-BE"/>
          </a:p>
        </p:txBody>
      </p:sp>
      <p:sp>
        <p:nvSpPr>
          <p:cNvPr id="3" name="Tijdelijke aanduiding voor voettekst 2"/>
          <p:cNvSpPr>
            <a:spLocks noGrp="1"/>
          </p:cNvSpPr>
          <p:nvPr>
            <p:ph type="ftr" sz="quarter" idx="4294967295"/>
          </p:nvPr>
        </p:nvSpPr>
        <p:spPr/>
        <p:txBody>
          <a:bodyPr/>
          <a:lstStyle/>
          <a:p>
            <a:r>
              <a:rPr lang="nl-BE" smtClean="0"/>
              <a:t>atlas · integratie &amp; inburgering Antwerpen</a:t>
            </a:r>
            <a:endParaRPr lang="nl-BE" dirty="0"/>
          </a:p>
        </p:txBody>
      </p:sp>
      <p:sp>
        <p:nvSpPr>
          <p:cNvPr id="4" name="Rechthoek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187624" y="467397"/>
            <a:ext cx="6696744" cy="4031873"/>
          </a:xfrm>
          <a:prstGeom prst="rect">
            <a:avLst/>
          </a:prstGeom>
          <a:noFill/>
        </p:spPr>
        <p:txBody>
          <a:bodyPr wrap="square" rtlCol="0">
            <a:spAutoFit/>
          </a:bodyPr>
          <a:lstStyle/>
          <a:p>
            <a:pPr algn="ctr"/>
            <a:r>
              <a:rPr lang="nl-BE" sz="3600" dirty="0" smtClean="0">
                <a:solidFill>
                  <a:schemeClr val="bg1"/>
                </a:solidFill>
                <a:latin typeface="Calibri Light" panose="020F0302020204030204" pitchFamily="34" charset="0"/>
                <a:cs typeface="Calibri Light" panose="020F0302020204030204" pitchFamily="34" charset="0"/>
              </a:rPr>
              <a:t>Stel je voor:</a:t>
            </a:r>
          </a:p>
          <a:p>
            <a:pPr algn="ctr"/>
            <a:r>
              <a:rPr lang="nl-BE" sz="3600" dirty="0">
                <a:solidFill>
                  <a:schemeClr val="bg1"/>
                </a:solidFill>
                <a:latin typeface="Calibri Light" panose="020F0302020204030204" pitchFamily="34" charset="0"/>
                <a:cs typeface="Calibri Light" panose="020F0302020204030204" pitchFamily="34" charset="0"/>
              </a:rPr>
              <a:t>jouw beste vriend/vriendin vertelt dat hij/zij verliefd is op iemand van </a:t>
            </a:r>
            <a:r>
              <a:rPr lang="nl-BE" sz="4000" b="1" dirty="0">
                <a:solidFill>
                  <a:schemeClr val="bg1"/>
                </a:solidFill>
                <a:latin typeface="Calibri Light" panose="020F0302020204030204" pitchFamily="34" charset="0"/>
                <a:cs typeface="Calibri Light" panose="020F0302020204030204" pitchFamily="34" charset="0"/>
              </a:rPr>
              <a:t>hetzelfde geslacht</a:t>
            </a:r>
            <a:r>
              <a:rPr lang="nl-BE" sz="3600" dirty="0">
                <a:solidFill>
                  <a:schemeClr val="bg1"/>
                </a:solidFill>
                <a:latin typeface="Calibri Light" panose="020F0302020204030204" pitchFamily="34" charset="0"/>
                <a:cs typeface="Calibri Light" panose="020F0302020204030204" pitchFamily="34" charset="0"/>
              </a:rPr>
              <a:t>. </a:t>
            </a:r>
            <a:endParaRPr lang="nl-BE" sz="3600" dirty="0" smtClean="0">
              <a:solidFill>
                <a:schemeClr val="bg1"/>
              </a:solidFill>
              <a:latin typeface="Calibri Light" panose="020F0302020204030204" pitchFamily="34" charset="0"/>
              <a:cs typeface="Calibri Light" panose="020F0302020204030204" pitchFamily="34" charset="0"/>
            </a:endParaRPr>
          </a:p>
          <a:p>
            <a:pPr algn="ctr"/>
            <a:endParaRPr lang="nl-BE" sz="3600" dirty="0">
              <a:solidFill>
                <a:schemeClr val="bg1"/>
              </a:solidFill>
              <a:latin typeface="Calibri Light" panose="020F0302020204030204" pitchFamily="34" charset="0"/>
              <a:cs typeface="Calibri Light" panose="020F0302020204030204" pitchFamily="34" charset="0"/>
            </a:endParaRPr>
          </a:p>
          <a:p>
            <a:pPr algn="ctr"/>
            <a:r>
              <a:rPr lang="nl-BE" sz="3600" dirty="0" smtClean="0">
                <a:solidFill>
                  <a:schemeClr val="bg1"/>
                </a:solidFill>
                <a:latin typeface="Calibri Light" panose="020F0302020204030204" pitchFamily="34" charset="0"/>
                <a:cs typeface="Calibri Light" panose="020F0302020204030204" pitchFamily="34" charset="0"/>
              </a:rPr>
              <a:t>Wat </a:t>
            </a:r>
            <a:r>
              <a:rPr lang="nl-BE" sz="3600" dirty="0">
                <a:solidFill>
                  <a:schemeClr val="bg1"/>
                </a:solidFill>
                <a:latin typeface="Calibri Light" panose="020F0302020204030204" pitchFamily="34" charset="0"/>
                <a:cs typeface="Calibri Light" panose="020F0302020204030204" pitchFamily="34" charset="0"/>
              </a:rPr>
              <a:t>zou je hem/haar </a:t>
            </a:r>
            <a:r>
              <a:rPr lang="nl-BE" sz="4000" b="1" dirty="0">
                <a:solidFill>
                  <a:schemeClr val="bg1"/>
                </a:solidFill>
                <a:latin typeface="Calibri Light" panose="020F0302020204030204" pitchFamily="34" charset="0"/>
                <a:cs typeface="Calibri Light" panose="020F0302020204030204" pitchFamily="34" charset="0"/>
              </a:rPr>
              <a:t>adviseren</a:t>
            </a:r>
            <a:r>
              <a:rPr lang="nl-BE" sz="3600" dirty="0" smtClean="0">
                <a:solidFill>
                  <a:schemeClr val="bg1"/>
                </a:solidFill>
                <a:latin typeface="Calibri Light" panose="020F0302020204030204" pitchFamily="34" charset="0"/>
                <a:cs typeface="Calibri Light" panose="020F0302020204030204" pitchFamily="34" charset="0"/>
              </a:rPr>
              <a:t>?</a:t>
            </a:r>
            <a:endParaRPr lang="nl-BE" sz="3600" dirty="0">
              <a:solidFill>
                <a:schemeClr val="bg1"/>
              </a:solidFill>
              <a:latin typeface="Calibri Light" panose="020F0302020204030204" pitchFamily="34" charset="0"/>
              <a:cs typeface="Calibri Light" panose="020F0302020204030204" pitchFamily="34" charset="0"/>
            </a:endParaRPr>
          </a:p>
          <a:p>
            <a:pPr algn="ctr"/>
            <a:endParaRPr lang="nl-BE" sz="3200" dirty="0">
              <a:solidFill>
                <a:schemeClr val="bg1"/>
              </a:solidFill>
              <a:latin typeface="Calibri Light" panose="020F0302020204030204" pitchFamily="34" charset="0"/>
              <a:cs typeface="Calibri Light" panose="020F0302020204030204" pitchFamily="34" charset="0"/>
            </a:endParaRPr>
          </a:p>
        </p:txBody>
      </p:sp>
      <p:sp>
        <p:nvSpPr>
          <p:cNvPr id="6" name="Rechthoek 5"/>
          <p:cNvSpPr/>
          <p:nvPr/>
        </p:nvSpPr>
        <p:spPr>
          <a:xfrm>
            <a:off x="349324" y="4293096"/>
            <a:ext cx="2592288" cy="2139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latin typeface="Calibri Light" panose="020F0302020204030204" pitchFamily="34" charset="0"/>
                <a:cs typeface="Calibri Light" panose="020F0302020204030204" pitchFamily="34" charset="0"/>
              </a:rPr>
              <a:t>Ik zou adviseren </a:t>
            </a:r>
            <a:r>
              <a:rPr lang="nl-BE" sz="2400" b="1" dirty="0" smtClean="0">
                <a:latin typeface="Calibri Light" panose="020F0302020204030204" pitchFamily="34" charset="0"/>
                <a:cs typeface="Calibri Light" panose="020F0302020204030204" pitchFamily="34" charset="0"/>
              </a:rPr>
              <a:t>om zijn/haar </a:t>
            </a:r>
          </a:p>
          <a:p>
            <a:pPr algn="ctr"/>
            <a:r>
              <a:rPr lang="nl-BE" sz="2400" b="1" dirty="0" smtClean="0">
                <a:latin typeface="Calibri Light" panose="020F0302020204030204" pitchFamily="34" charset="0"/>
                <a:cs typeface="Calibri Light" panose="020F0302020204030204" pitchFamily="34" charset="0"/>
              </a:rPr>
              <a:t>gevoel te volgen</a:t>
            </a:r>
            <a:r>
              <a:rPr lang="nl-BE" sz="2400" dirty="0" smtClean="0">
                <a:latin typeface="Calibri Light" panose="020F0302020204030204" pitchFamily="34" charset="0"/>
                <a:cs typeface="Calibri Light" panose="020F0302020204030204" pitchFamily="34" charset="0"/>
              </a:rPr>
              <a:t>.</a:t>
            </a:r>
            <a:endParaRPr lang="nl-BE" sz="2400" dirty="0">
              <a:latin typeface="Calibri Light" panose="020F0302020204030204" pitchFamily="34" charset="0"/>
              <a:cs typeface="Calibri Light" panose="020F0302020204030204" pitchFamily="34" charset="0"/>
            </a:endParaRPr>
          </a:p>
        </p:txBody>
      </p:sp>
      <p:sp>
        <p:nvSpPr>
          <p:cNvPr id="7" name="Rechthoek 6"/>
          <p:cNvSpPr/>
          <p:nvPr/>
        </p:nvSpPr>
        <p:spPr>
          <a:xfrm>
            <a:off x="3226315" y="4293096"/>
            <a:ext cx="2592288" cy="21217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rgbClr val="000000"/>
                </a:solidFill>
                <a:latin typeface="Calibri Light" panose="020F0302020204030204" pitchFamily="34" charset="0"/>
                <a:cs typeface="Calibri Light" panose="020F0302020204030204" pitchFamily="34" charset="0"/>
              </a:rPr>
              <a:t>Ik zou adviseren om </a:t>
            </a:r>
            <a:r>
              <a:rPr lang="nl-BE" sz="2400" b="1" dirty="0" smtClean="0">
                <a:solidFill>
                  <a:srgbClr val="000000"/>
                </a:solidFill>
                <a:latin typeface="Calibri Light" panose="020F0302020204030204" pitchFamily="34" charset="0"/>
                <a:cs typeface="Calibri Light" panose="020F0302020204030204" pitchFamily="34" charset="0"/>
              </a:rPr>
              <a:t>niet aan dat gevoel toe te geven</a:t>
            </a:r>
            <a:r>
              <a:rPr lang="nl-BE" sz="2400" dirty="0" smtClean="0">
                <a:solidFill>
                  <a:srgbClr val="000000"/>
                </a:solidFill>
                <a:latin typeface="Calibri Light" panose="020F0302020204030204" pitchFamily="34" charset="0"/>
                <a:cs typeface="Calibri Light" panose="020F0302020204030204" pitchFamily="34" charset="0"/>
              </a:rPr>
              <a:t>.</a:t>
            </a:r>
            <a:endParaRPr lang="nl-BE" sz="2400" dirty="0">
              <a:solidFill>
                <a:srgbClr val="000000"/>
              </a:solidFill>
              <a:latin typeface="Calibri Light" panose="020F0302020204030204" pitchFamily="34" charset="0"/>
              <a:cs typeface="Calibri Light" panose="020F0302020204030204" pitchFamily="34" charset="0"/>
            </a:endParaRPr>
          </a:p>
        </p:txBody>
      </p:sp>
      <p:sp>
        <p:nvSpPr>
          <p:cNvPr id="8" name="Rechthoek 7"/>
          <p:cNvSpPr/>
          <p:nvPr/>
        </p:nvSpPr>
        <p:spPr>
          <a:xfrm>
            <a:off x="6103306" y="4293096"/>
            <a:ext cx="2592288" cy="21068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latin typeface="Calibri Light" panose="020F0302020204030204" pitchFamily="34" charset="0"/>
                <a:cs typeface="Calibri Light" panose="020F0302020204030204" pitchFamily="34" charset="0"/>
              </a:rPr>
              <a:t>Niets, want die persoon is vanaf dan </a:t>
            </a:r>
            <a:r>
              <a:rPr lang="nl-BE" sz="2400" b="1" dirty="0" smtClean="0">
                <a:latin typeface="Calibri Light" panose="020F0302020204030204" pitchFamily="34" charset="0"/>
                <a:cs typeface="Calibri Light" panose="020F0302020204030204" pitchFamily="34" charset="0"/>
              </a:rPr>
              <a:t>mijn vriend/vriendin niet meer.</a:t>
            </a:r>
            <a:endParaRPr lang="nl-BE"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441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Eerste Hulp Bij Uitdagende Uitspraken </a:t>
            </a:r>
            <a:r>
              <a:rPr lang="nl-BE" sz="2400" dirty="0" smtClean="0"/>
              <a:t>(EHBUU) </a:t>
            </a:r>
            <a:endParaRPr lang="nl-BE" sz="1800" dirty="0">
              <a:solidFill>
                <a:srgbClr val="000000"/>
              </a:solidFill>
            </a:endParaRPr>
          </a:p>
        </p:txBody>
      </p:sp>
      <p:sp>
        <p:nvSpPr>
          <p:cNvPr id="3" name="Tijdelijke aanduiding voor inhoud 2"/>
          <p:cNvSpPr>
            <a:spLocks noGrp="1"/>
          </p:cNvSpPr>
          <p:nvPr>
            <p:ph idx="1"/>
          </p:nvPr>
        </p:nvSpPr>
        <p:spPr>
          <a:xfrm>
            <a:off x="457200" y="1600201"/>
            <a:ext cx="8229600" cy="4632114"/>
          </a:xfrm>
        </p:spPr>
        <p:txBody>
          <a:bodyPr>
            <a:normAutofit/>
          </a:bodyPr>
          <a:lstStyle/>
          <a:p>
            <a:pPr marL="0" indent="0">
              <a:buNone/>
            </a:pPr>
            <a:r>
              <a:rPr lang="nl-BE" b="1" dirty="0" err="1" smtClean="0">
                <a:solidFill>
                  <a:srgbClr val="F05A41"/>
                </a:solidFill>
              </a:rPr>
              <a:t>TOOLfiche</a:t>
            </a:r>
            <a:r>
              <a:rPr lang="nl-BE" b="1" dirty="0" smtClean="0">
                <a:solidFill>
                  <a:srgbClr val="F05A41"/>
                </a:solidFill>
              </a:rPr>
              <a:t> 1</a:t>
            </a:r>
          </a:p>
          <a:p>
            <a:r>
              <a:rPr lang="nl-BE" b="1" dirty="0" smtClean="0"/>
              <a:t>Begrens</a:t>
            </a:r>
            <a:r>
              <a:rPr lang="nl-BE" dirty="0" smtClean="0"/>
              <a:t> én </a:t>
            </a:r>
            <a:r>
              <a:rPr lang="nl-BE" b="1" dirty="0" smtClean="0"/>
              <a:t>nodig uit</a:t>
            </a:r>
          </a:p>
          <a:p>
            <a:r>
              <a:rPr lang="nl-BE" dirty="0"/>
              <a:t>Neem een positie in het </a:t>
            </a:r>
            <a:r>
              <a:rPr lang="nl-BE" b="1" dirty="0" smtClean="0"/>
              <a:t>midden</a:t>
            </a:r>
          </a:p>
          <a:p>
            <a:r>
              <a:rPr lang="nl-BE" dirty="0"/>
              <a:t>Maak</a:t>
            </a:r>
            <a:r>
              <a:rPr lang="nl-BE" b="1" dirty="0"/>
              <a:t> afspraken </a:t>
            </a:r>
            <a:r>
              <a:rPr lang="nl-BE" dirty="0"/>
              <a:t>en stel </a:t>
            </a:r>
            <a:r>
              <a:rPr lang="nl-BE" b="1" dirty="0"/>
              <a:t>regels </a:t>
            </a:r>
            <a:r>
              <a:rPr lang="nl-BE" dirty="0" smtClean="0"/>
              <a:t>op</a:t>
            </a:r>
            <a:endParaRPr lang="nl-BE" b="1" dirty="0" smtClean="0"/>
          </a:p>
          <a:p>
            <a:pPr marL="0" indent="0">
              <a:buNone/>
            </a:pPr>
            <a:endParaRPr lang="nl-BE" b="1" dirty="0" smtClean="0"/>
          </a:p>
          <a:p>
            <a:endParaRPr lang="nl-BE" dirty="0"/>
          </a:p>
        </p:txBody>
      </p:sp>
      <p:sp>
        <p:nvSpPr>
          <p:cNvPr id="4" name="Tijdelijke aanduiding voor dianummer 3"/>
          <p:cNvSpPr>
            <a:spLocks noGrp="1"/>
          </p:cNvSpPr>
          <p:nvPr>
            <p:ph type="sldNum" sz="quarter" idx="12"/>
          </p:nvPr>
        </p:nvSpPr>
        <p:spPr/>
        <p:txBody>
          <a:bodyPr/>
          <a:lstStyle/>
          <a:p>
            <a:pPr>
              <a:defRPr/>
            </a:pPr>
            <a:fld id="{573977E6-ECE3-4EBF-B1EC-9AB8E074A984}" type="slidenum">
              <a:rPr lang="nl-BE" smtClean="0"/>
              <a:pPr>
                <a:defRPr/>
              </a:pPr>
              <a:t>2</a:t>
            </a:fld>
            <a:endParaRPr lang="nl-BE"/>
          </a:p>
        </p:txBody>
      </p:sp>
      <p:sp>
        <p:nvSpPr>
          <p:cNvPr id="5" name="Tijdelijke aanduiding voor voettekst 4"/>
          <p:cNvSpPr>
            <a:spLocks noGrp="1"/>
          </p:cNvSpPr>
          <p:nvPr>
            <p:ph type="ftr" sz="quarter" idx="11"/>
          </p:nvPr>
        </p:nvSpPr>
        <p:spPr/>
        <p:txBody>
          <a:bodyPr/>
          <a:lstStyle/>
          <a:p>
            <a:pPr>
              <a:defRPr/>
            </a:pPr>
            <a:r>
              <a:rPr lang="nl-BE" smtClean="0"/>
              <a:t>atlas · integratie &amp; inburgering Antwerpen</a:t>
            </a:r>
            <a:endParaRPr lang="nl-BE" dirty="0"/>
          </a:p>
        </p:txBody>
      </p:sp>
    </p:spTree>
    <p:extLst>
      <p:ext uri="{BB962C8B-B14F-4D97-AF65-F5344CB8AC3E}">
        <p14:creationId xmlns:p14="http://schemas.microsoft.com/office/powerpoint/2010/main" val="11661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p:txBody>
          <a:bodyPr/>
          <a:lstStyle/>
          <a:p>
            <a:fld id="{573977E6-ECE3-4EBF-B1EC-9AB8E074A984}" type="slidenum">
              <a:rPr lang="nl-BE" smtClean="0"/>
              <a:pPr/>
              <a:t>29</a:t>
            </a:fld>
            <a:endParaRPr lang="nl-BE"/>
          </a:p>
        </p:txBody>
      </p:sp>
      <p:sp>
        <p:nvSpPr>
          <p:cNvPr id="3" name="Tijdelijke aanduiding voor voettekst 2"/>
          <p:cNvSpPr>
            <a:spLocks noGrp="1"/>
          </p:cNvSpPr>
          <p:nvPr>
            <p:ph type="ftr" sz="quarter" idx="4294967295"/>
          </p:nvPr>
        </p:nvSpPr>
        <p:spPr/>
        <p:txBody>
          <a:bodyPr/>
          <a:lstStyle/>
          <a:p>
            <a:r>
              <a:rPr lang="nl-BE" smtClean="0"/>
              <a:t>atlas · integratie &amp; inburgering Antwerpen</a:t>
            </a:r>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15" y="1556792"/>
            <a:ext cx="8324685" cy="4204493"/>
          </a:xfrm>
          <a:prstGeom prst="rect">
            <a:avLst/>
          </a:prstGeom>
        </p:spPr>
      </p:pic>
      <p:sp>
        <p:nvSpPr>
          <p:cNvPr id="5" name="Tekstvak 4"/>
          <p:cNvSpPr txBox="1"/>
          <p:nvPr/>
        </p:nvSpPr>
        <p:spPr>
          <a:xfrm>
            <a:off x="633439" y="674946"/>
            <a:ext cx="7782036" cy="707886"/>
          </a:xfrm>
          <a:prstGeom prst="rect">
            <a:avLst/>
          </a:prstGeom>
          <a:noFill/>
        </p:spPr>
        <p:txBody>
          <a:bodyPr wrap="square" rtlCol="0">
            <a:spAutoFit/>
          </a:bodyPr>
          <a:lstStyle/>
          <a:p>
            <a:pPr algn="ctr"/>
            <a:r>
              <a:rPr lang="nl-BE" sz="4000" b="1" dirty="0" smtClean="0"/>
              <a:t>Question </a:t>
            </a:r>
            <a:r>
              <a:rPr lang="nl-BE" sz="4000" b="1" dirty="0" err="1" smtClean="0"/>
              <a:t>storming</a:t>
            </a:r>
            <a:endParaRPr lang="nl-BE" sz="4000" b="1" dirty="0"/>
          </a:p>
        </p:txBody>
      </p:sp>
      <p:sp>
        <p:nvSpPr>
          <p:cNvPr id="6" name="Tekstvak 5"/>
          <p:cNvSpPr txBox="1"/>
          <p:nvPr/>
        </p:nvSpPr>
        <p:spPr>
          <a:xfrm>
            <a:off x="1331550" y="2780928"/>
            <a:ext cx="6840850"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l-BE" sz="2800" dirty="0"/>
              <a:t>‘Op welke vragen moet ik een antwoord hebben, om </a:t>
            </a:r>
            <a:r>
              <a:rPr lang="nl-BE" sz="2800" dirty="0" smtClean="0"/>
              <a:t>tot een </a:t>
            </a:r>
            <a:r>
              <a:rPr lang="nl-BE" sz="2800" dirty="0"/>
              <a:t>onderbouwde mening te </a:t>
            </a:r>
            <a:r>
              <a:rPr lang="nl-BE" sz="2800" dirty="0" smtClean="0"/>
              <a:t>komen rond het thema HOLEBI?’ </a:t>
            </a:r>
            <a:endParaRPr lang="nl-BE" sz="2800" b="1" dirty="0"/>
          </a:p>
        </p:txBody>
      </p:sp>
    </p:spTree>
    <p:extLst>
      <p:ext uri="{BB962C8B-B14F-4D97-AF65-F5344CB8AC3E}">
        <p14:creationId xmlns:p14="http://schemas.microsoft.com/office/powerpoint/2010/main" val="1162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HoLeBi</a:t>
            </a:r>
            <a:r>
              <a:rPr lang="nl-BE" dirty="0" smtClean="0"/>
              <a:t>: 3 grote invalshoeken</a:t>
            </a:r>
            <a:endParaRPr lang="nl-BE" dirty="0"/>
          </a:p>
        </p:txBody>
      </p:sp>
      <p:sp>
        <p:nvSpPr>
          <p:cNvPr id="3" name="Tijdelijke aanduiding voor inhoud 2"/>
          <p:cNvSpPr>
            <a:spLocks noGrp="1"/>
          </p:cNvSpPr>
          <p:nvPr>
            <p:ph idx="1"/>
          </p:nvPr>
        </p:nvSpPr>
        <p:spPr>
          <a:xfrm>
            <a:off x="457200" y="1600201"/>
            <a:ext cx="8229600" cy="4632114"/>
          </a:xfrm>
        </p:spPr>
        <p:txBody>
          <a:bodyPr>
            <a:normAutofit fontScale="70000" lnSpcReduction="20000"/>
          </a:bodyPr>
          <a:lstStyle/>
          <a:p>
            <a:r>
              <a:rPr lang="nl-BE" sz="3600" b="1" dirty="0" smtClean="0"/>
              <a:t>A. HOE</a:t>
            </a:r>
            <a:r>
              <a:rPr lang="nl-BE" sz="3600" dirty="0" smtClean="0"/>
              <a:t> wordt iemand </a:t>
            </a:r>
            <a:r>
              <a:rPr lang="nl-BE" sz="3600" dirty="0" err="1" smtClean="0"/>
              <a:t>HoLeBi</a:t>
            </a:r>
            <a:r>
              <a:rPr lang="nl-BE" sz="3600" dirty="0" smtClean="0"/>
              <a:t>? </a:t>
            </a:r>
          </a:p>
          <a:p>
            <a:pPr lvl="1"/>
            <a:r>
              <a:rPr lang="nl-BE" sz="3200" dirty="0"/>
              <a:t>i</a:t>
            </a:r>
            <a:r>
              <a:rPr lang="nl-BE" sz="3200" dirty="0" smtClean="0"/>
              <a:t>s het aangeboren of aangeleerd?</a:t>
            </a:r>
          </a:p>
          <a:p>
            <a:pPr lvl="1"/>
            <a:r>
              <a:rPr lang="nl-BE" sz="3200" dirty="0" smtClean="0"/>
              <a:t>‘Het is een ziekte.’ Is dat zo?</a:t>
            </a:r>
          </a:p>
          <a:p>
            <a:pPr lvl="1"/>
            <a:r>
              <a:rPr lang="nl-BE" sz="3200" dirty="0" smtClean="0"/>
              <a:t>‘Het is tegennatuurlijk.’ Is dat zo? </a:t>
            </a:r>
          </a:p>
          <a:p>
            <a:pPr marL="457200" lvl="1" indent="0">
              <a:buNone/>
            </a:pPr>
            <a:endParaRPr lang="nl-BE" sz="3200" dirty="0" smtClean="0"/>
          </a:p>
          <a:p>
            <a:r>
              <a:rPr lang="nl-BE" sz="3600" b="1" dirty="0" smtClean="0"/>
              <a:t>B.</a:t>
            </a:r>
            <a:r>
              <a:rPr lang="nl-BE" sz="3600" dirty="0" smtClean="0"/>
              <a:t> Kan </a:t>
            </a:r>
            <a:r>
              <a:rPr lang="nl-BE" sz="3600" dirty="0" err="1" smtClean="0"/>
              <a:t>HoLeBi</a:t>
            </a:r>
            <a:r>
              <a:rPr lang="nl-BE" sz="3600" dirty="0" smtClean="0"/>
              <a:t> zijn </a:t>
            </a:r>
            <a:r>
              <a:rPr lang="nl-BE" sz="3600" b="1" dirty="0" smtClean="0"/>
              <a:t>‘afgeleerd’ worden</a:t>
            </a:r>
            <a:r>
              <a:rPr lang="nl-BE" sz="3600" dirty="0" smtClean="0"/>
              <a:t>? </a:t>
            </a:r>
            <a:r>
              <a:rPr lang="nl-BE" sz="3600" i="1" dirty="0" smtClean="0"/>
              <a:t>Moet</a:t>
            </a:r>
            <a:r>
              <a:rPr lang="nl-BE" sz="3600" dirty="0" smtClean="0"/>
              <a:t> </a:t>
            </a:r>
            <a:r>
              <a:rPr lang="nl-BE" sz="3600" dirty="0" err="1" smtClean="0"/>
              <a:t>HoLeBi</a:t>
            </a:r>
            <a:r>
              <a:rPr lang="nl-BE" sz="3600" dirty="0" smtClean="0"/>
              <a:t> zijn ‘afgeleerd’ worden?</a:t>
            </a:r>
          </a:p>
          <a:p>
            <a:pPr lvl="1"/>
            <a:r>
              <a:rPr lang="nl-BE" sz="3200" dirty="0"/>
              <a:t>b</a:t>
            </a:r>
            <a:r>
              <a:rPr lang="nl-BE" sz="3200" dirty="0" smtClean="0"/>
              <a:t>estaan er remedies tegen? Werken ze?</a:t>
            </a:r>
          </a:p>
          <a:p>
            <a:pPr lvl="1"/>
            <a:r>
              <a:rPr lang="nl-BE" sz="3200" dirty="0"/>
              <a:t>h</a:t>
            </a:r>
            <a:r>
              <a:rPr lang="nl-BE" sz="3200" dirty="0" smtClean="0"/>
              <a:t>oe kijkt de wetenschap ernaar?</a:t>
            </a:r>
          </a:p>
          <a:p>
            <a:pPr marL="457200" lvl="1" indent="0">
              <a:buNone/>
            </a:pPr>
            <a:endParaRPr lang="nl-BE" sz="3200" dirty="0" smtClean="0"/>
          </a:p>
          <a:p>
            <a:r>
              <a:rPr lang="nl-BE" sz="3600" b="1" dirty="0"/>
              <a:t>C</a:t>
            </a:r>
            <a:r>
              <a:rPr lang="nl-BE" sz="3600" b="1" dirty="0" smtClean="0"/>
              <a:t>.</a:t>
            </a:r>
            <a:r>
              <a:rPr lang="nl-BE" sz="3600" dirty="0" smtClean="0"/>
              <a:t> Hoe kijken verschillende </a:t>
            </a:r>
            <a:r>
              <a:rPr lang="nl-BE" sz="3600" b="1" dirty="0" smtClean="0"/>
              <a:t>religies</a:t>
            </a:r>
            <a:r>
              <a:rPr lang="nl-BE" sz="3600" dirty="0" smtClean="0"/>
              <a:t> naar </a:t>
            </a:r>
            <a:r>
              <a:rPr lang="nl-BE" sz="3600" dirty="0" err="1" smtClean="0"/>
              <a:t>HoLeBi</a:t>
            </a:r>
            <a:r>
              <a:rPr lang="nl-BE" sz="3600" dirty="0" smtClean="0"/>
              <a:t>?</a:t>
            </a:r>
          </a:p>
          <a:p>
            <a:pPr lvl="1"/>
            <a:r>
              <a:rPr lang="nl-BE" sz="3200" dirty="0"/>
              <a:t>w</a:t>
            </a:r>
            <a:r>
              <a:rPr lang="nl-BE" sz="3200" dirty="0" smtClean="0"/>
              <a:t>at staat er in Bijbel en Koran?</a:t>
            </a:r>
          </a:p>
          <a:p>
            <a:pPr lvl="1"/>
            <a:r>
              <a:rPr lang="nl-BE" sz="3200" dirty="0"/>
              <a:t>w</a:t>
            </a:r>
            <a:r>
              <a:rPr lang="nl-BE" sz="3200" dirty="0" smtClean="0"/>
              <a:t>at zijn verschillende (tegen)argumenten?</a:t>
            </a: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6677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p:txBody>
          <a:bodyPr/>
          <a:lstStyle/>
          <a:p>
            <a:fld id="{573977E6-ECE3-4EBF-B1EC-9AB8E074A984}" type="slidenum">
              <a:rPr lang="nl-BE" smtClean="0"/>
              <a:pPr/>
              <a:t>31</a:t>
            </a:fld>
            <a:endParaRPr lang="nl-BE"/>
          </a:p>
        </p:txBody>
      </p:sp>
      <p:sp>
        <p:nvSpPr>
          <p:cNvPr id="3" name="Tijdelijke aanduiding voor voettekst 2"/>
          <p:cNvSpPr>
            <a:spLocks noGrp="1"/>
          </p:cNvSpPr>
          <p:nvPr>
            <p:ph type="ftr" sz="quarter" idx="4294967295"/>
          </p:nvPr>
        </p:nvSpPr>
        <p:spPr/>
        <p:txBody>
          <a:bodyPr/>
          <a:lstStyle/>
          <a:p>
            <a:r>
              <a:rPr lang="nl-BE" smtClean="0"/>
              <a:t>atlas · integratie &amp; inburgering Antwerpen</a:t>
            </a:r>
            <a:endParaRPr lang="nl-BE" dirty="0"/>
          </a:p>
        </p:txBody>
      </p:sp>
      <p:sp>
        <p:nvSpPr>
          <p:cNvPr id="4" name="Tekstvak 3"/>
          <p:cNvSpPr txBox="1"/>
          <p:nvPr/>
        </p:nvSpPr>
        <p:spPr>
          <a:xfrm>
            <a:off x="1187624" y="1052736"/>
            <a:ext cx="7272808" cy="2062103"/>
          </a:xfrm>
          <a:prstGeom prst="rect">
            <a:avLst/>
          </a:prstGeom>
          <a:noFill/>
        </p:spPr>
        <p:txBody>
          <a:bodyPr wrap="square" rtlCol="0">
            <a:spAutoFit/>
          </a:bodyPr>
          <a:lstStyle/>
          <a:p>
            <a:endParaRPr lang="nl-BE" dirty="0" smtClean="0"/>
          </a:p>
          <a:p>
            <a:endParaRPr lang="nl-BE" sz="2800" b="1" dirty="0"/>
          </a:p>
          <a:p>
            <a:endParaRPr lang="nl-BE" sz="2800" b="1" dirty="0" smtClean="0"/>
          </a:p>
          <a:p>
            <a:endParaRPr lang="nl-BE" dirty="0"/>
          </a:p>
          <a:p>
            <a:endParaRPr lang="nl-BE" dirty="0" smtClean="0"/>
          </a:p>
          <a:p>
            <a:endParaRPr lang="nl-BE"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584" y="207981"/>
            <a:ext cx="4011013" cy="2137142"/>
          </a:xfrm>
          <a:prstGeom prst="rect">
            <a:avLst/>
          </a:prstGeom>
        </p:spPr>
      </p:pic>
      <p:sp>
        <p:nvSpPr>
          <p:cNvPr id="6" name="Tekstvak 5"/>
          <p:cNvSpPr txBox="1"/>
          <p:nvPr/>
        </p:nvSpPr>
        <p:spPr>
          <a:xfrm>
            <a:off x="323528" y="2092929"/>
            <a:ext cx="8070068" cy="3077766"/>
          </a:xfrm>
          <a:prstGeom prst="rect">
            <a:avLst/>
          </a:prstGeom>
          <a:noFill/>
        </p:spPr>
        <p:txBody>
          <a:bodyPr wrap="square" rtlCol="0">
            <a:spAutoFit/>
          </a:bodyPr>
          <a:lstStyle/>
          <a:p>
            <a:pPr algn="ctr"/>
            <a:endParaRPr lang="nl-BE" sz="2400" b="1" dirty="0" smtClean="0"/>
          </a:p>
          <a:p>
            <a:pPr algn="ctr"/>
            <a:r>
              <a:rPr lang="nl-BE" sz="2400" b="1" dirty="0" smtClean="0"/>
              <a:t>(15 min) voorbereiding in 3 groepen </a:t>
            </a:r>
            <a:r>
              <a:rPr lang="nl-BE" sz="2400" b="1" dirty="0" smtClean="0">
                <a:sym typeface="Wingdings" panose="05000000000000000000" pitchFamily="2" charset="2"/>
              </a:rPr>
              <a:t> elke groep: 1 invalshoek</a:t>
            </a:r>
          </a:p>
          <a:p>
            <a:pPr algn="ctr"/>
            <a:endParaRPr lang="nl-BE" sz="3600" b="1" dirty="0" smtClean="0">
              <a:sym typeface="Wingdings" panose="05000000000000000000" pitchFamily="2" charset="2"/>
            </a:endParaRPr>
          </a:p>
          <a:p>
            <a:pPr marL="457200" indent="-457200" algn="ctr">
              <a:buFont typeface="Arial" panose="020B0604020202020204" pitchFamily="34" charset="0"/>
              <a:buChar char="•"/>
            </a:pPr>
            <a:endParaRPr lang="nl-BE" sz="3200" b="1" u="sng" dirty="0" smtClean="0"/>
          </a:p>
          <a:p>
            <a:r>
              <a:rPr lang="nl-BE" b="1" dirty="0" smtClean="0"/>
              <a:t> </a:t>
            </a:r>
            <a:endParaRPr lang="nl-BE" b="1" dirty="0"/>
          </a:p>
          <a:p>
            <a:pPr marL="285750" indent="-285750">
              <a:buFontTx/>
              <a:buChar char="-"/>
            </a:pPr>
            <a:endParaRPr lang="nl-BE" b="1" dirty="0" smtClean="0"/>
          </a:p>
          <a:p>
            <a:endParaRPr lang="nl-BE" dirty="0"/>
          </a:p>
        </p:txBody>
      </p:sp>
      <p:sp>
        <p:nvSpPr>
          <p:cNvPr id="7" name="Tekstvak 6"/>
          <p:cNvSpPr txBox="1"/>
          <p:nvPr/>
        </p:nvSpPr>
        <p:spPr>
          <a:xfrm>
            <a:off x="340688" y="2915667"/>
            <a:ext cx="8119744" cy="6709529"/>
          </a:xfrm>
          <a:prstGeom prst="rect">
            <a:avLst/>
          </a:prstGeom>
          <a:noFill/>
        </p:spPr>
        <p:txBody>
          <a:bodyPr wrap="square" rtlCol="0">
            <a:spAutoFit/>
          </a:bodyPr>
          <a:lstStyle/>
          <a:p>
            <a:endParaRPr lang="nl-BE" b="1" dirty="0">
              <a:sym typeface="Wingdings" panose="05000000000000000000" pitchFamily="2" charset="2"/>
            </a:endParaRPr>
          </a:p>
          <a:p>
            <a:endParaRPr lang="nl-BE" b="1" dirty="0" smtClean="0">
              <a:sym typeface="Wingdings" panose="05000000000000000000" pitchFamily="2" charset="2"/>
            </a:endParaRPr>
          </a:p>
          <a:p>
            <a:pPr marL="285750" indent="-285750">
              <a:buFont typeface="Arial" panose="020B0604020202020204" pitchFamily="34" charset="0"/>
              <a:buChar char="•"/>
            </a:pPr>
            <a:r>
              <a:rPr lang="nl-BE" sz="2000" dirty="0" smtClean="0">
                <a:sym typeface="Wingdings" panose="05000000000000000000" pitchFamily="2" charset="2"/>
              </a:rPr>
              <a:t>Open </a:t>
            </a:r>
            <a:r>
              <a:rPr lang="nl-BE" sz="2000" dirty="0">
                <a:sym typeface="Wingdings" panose="05000000000000000000" pitchFamily="2" charset="2"/>
              </a:rPr>
              <a:t>de envelop. Lees </a:t>
            </a:r>
            <a:r>
              <a:rPr lang="nl-BE" sz="2000" i="1" dirty="0">
                <a:sym typeface="Wingdings" panose="05000000000000000000" pitchFamily="2" charset="2"/>
              </a:rPr>
              <a:t>samen</a:t>
            </a:r>
            <a:r>
              <a:rPr lang="nl-BE" sz="2000" dirty="0">
                <a:sym typeface="Wingdings" panose="05000000000000000000" pitchFamily="2" charset="2"/>
              </a:rPr>
              <a:t> het </a:t>
            </a:r>
            <a:r>
              <a:rPr lang="nl-BE" sz="2000" b="1" dirty="0">
                <a:sym typeface="Wingdings" panose="05000000000000000000" pitchFamily="2" charset="2"/>
              </a:rPr>
              <a:t>opdrachtblad</a:t>
            </a:r>
            <a:r>
              <a:rPr lang="nl-BE" sz="2000" dirty="0">
                <a:sym typeface="Wingdings" panose="05000000000000000000" pitchFamily="2" charset="2"/>
              </a:rPr>
              <a:t> met </a:t>
            </a:r>
            <a:r>
              <a:rPr lang="nl-BE" sz="2000" dirty="0" smtClean="0">
                <a:sym typeface="Wingdings" panose="05000000000000000000" pitchFamily="2" charset="2"/>
              </a:rPr>
              <a:t>vragen.</a:t>
            </a:r>
          </a:p>
          <a:p>
            <a:pPr marL="285750" indent="-285750">
              <a:buFont typeface="Arial" panose="020B0604020202020204" pitchFamily="34" charset="0"/>
              <a:buChar char="•"/>
            </a:pPr>
            <a:r>
              <a:rPr lang="nl-BE" sz="2000" b="1" dirty="0" smtClean="0">
                <a:sym typeface="Wingdings" panose="05000000000000000000" pitchFamily="2" charset="2"/>
              </a:rPr>
              <a:t>Verdeel</a:t>
            </a:r>
            <a:r>
              <a:rPr lang="nl-BE" sz="2000" dirty="0" smtClean="0">
                <a:sym typeface="Wingdings" panose="05000000000000000000" pitchFamily="2" charset="2"/>
              </a:rPr>
              <a:t> </a:t>
            </a:r>
            <a:r>
              <a:rPr lang="nl-BE" sz="2000" dirty="0">
                <a:sym typeface="Wingdings" panose="05000000000000000000" pitchFamily="2" charset="2"/>
              </a:rPr>
              <a:t>de vragen: welke groepsleden werken rond welke </a:t>
            </a:r>
            <a:r>
              <a:rPr lang="nl-BE" sz="2000" dirty="0" smtClean="0">
                <a:sym typeface="Wingdings" panose="05000000000000000000" pitchFamily="2" charset="2"/>
              </a:rPr>
              <a:t>vraag?</a:t>
            </a:r>
          </a:p>
          <a:p>
            <a:pPr marL="285750" indent="-285750">
              <a:buFont typeface="Arial" panose="020B0604020202020204" pitchFamily="34" charset="0"/>
              <a:buChar char="•"/>
            </a:pPr>
            <a:r>
              <a:rPr lang="nl-BE" sz="2000" dirty="0" smtClean="0">
                <a:sym typeface="Wingdings" panose="05000000000000000000" pitchFamily="2" charset="2"/>
              </a:rPr>
              <a:t>Ga </a:t>
            </a:r>
            <a:r>
              <a:rPr lang="nl-BE" sz="2000" dirty="0">
                <a:sym typeface="Wingdings" panose="05000000000000000000" pitchFamily="2" charset="2"/>
              </a:rPr>
              <a:t>aan de slag. Lees </a:t>
            </a:r>
            <a:r>
              <a:rPr lang="nl-BE" sz="2000" i="1" dirty="0">
                <a:sym typeface="Wingdings" panose="05000000000000000000" pitchFamily="2" charset="2"/>
              </a:rPr>
              <a:t>enkel </a:t>
            </a:r>
            <a:r>
              <a:rPr lang="nl-BE" sz="2000" dirty="0">
                <a:sym typeface="Wingdings" panose="05000000000000000000" pitchFamily="2" charset="2"/>
              </a:rPr>
              <a:t>de infoteksten voor jouw </a:t>
            </a:r>
            <a:r>
              <a:rPr lang="nl-BE" sz="2000" dirty="0" smtClean="0">
                <a:sym typeface="Wingdings" panose="05000000000000000000" pitchFamily="2" charset="2"/>
              </a:rPr>
              <a:t>vraag (kijk bovenaan!). </a:t>
            </a:r>
            <a:r>
              <a:rPr lang="nl-BE" sz="2000" b="1" dirty="0" smtClean="0">
                <a:sym typeface="Wingdings" panose="05000000000000000000" pitchFamily="2" charset="2"/>
              </a:rPr>
              <a:t>Schrijf</a:t>
            </a:r>
            <a:r>
              <a:rPr lang="nl-BE" sz="2000" dirty="0" smtClean="0">
                <a:sym typeface="Wingdings" panose="05000000000000000000" pitchFamily="2" charset="2"/>
              </a:rPr>
              <a:t> je antwoord op het opdrachtblad.</a:t>
            </a:r>
          </a:p>
          <a:p>
            <a:endParaRPr lang="nl-BE" sz="2000" dirty="0" smtClean="0">
              <a:sym typeface="Wingdings" panose="05000000000000000000" pitchFamily="2" charset="2"/>
            </a:endParaRPr>
          </a:p>
          <a:p>
            <a:pPr marL="285750" indent="-285750">
              <a:buFont typeface="Wingdings" panose="05000000000000000000" pitchFamily="2" charset="2"/>
              <a:buChar char="Ø"/>
            </a:pPr>
            <a:r>
              <a:rPr lang="nl-BE" sz="2000" b="1" dirty="0" smtClean="0">
                <a:sym typeface="Wingdings" panose="05000000000000000000" pitchFamily="2" charset="2"/>
              </a:rPr>
              <a:t>IN 10 MINUTEN</a:t>
            </a:r>
          </a:p>
          <a:p>
            <a:pPr marL="285750" indent="-285750">
              <a:buFont typeface="Wingdings" panose="05000000000000000000" pitchFamily="2" charset="2"/>
              <a:buChar char="Ø"/>
            </a:pPr>
            <a:r>
              <a:rPr lang="nl-BE" sz="2000" b="1" dirty="0" smtClean="0">
                <a:sym typeface="Wingdings" panose="05000000000000000000" pitchFamily="2" charset="2"/>
              </a:rPr>
              <a:t>dan </a:t>
            </a:r>
            <a:r>
              <a:rPr lang="nl-BE" sz="2000" b="1" dirty="0">
                <a:sym typeface="Wingdings" panose="05000000000000000000" pitchFamily="2" charset="2"/>
              </a:rPr>
              <a:t>5 </a:t>
            </a:r>
            <a:r>
              <a:rPr lang="nl-BE" sz="2000" b="1" dirty="0" smtClean="0">
                <a:sym typeface="Wingdings" panose="05000000000000000000" pitchFamily="2" charset="2"/>
              </a:rPr>
              <a:t>MINUTEN: </a:t>
            </a:r>
            <a:r>
              <a:rPr lang="nl-BE" sz="2000" dirty="0">
                <a:sym typeface="Wingdings" panose="05000000000000000000" pitchFamily="2" charset="2"/>
              </a:rPr>
              <a:t>Leg kort aan elkaar de antwoorden op de verschillende vragen </a:t>
            </a:r>
            <a:r>
              <a:rPr lang="nl-BE" sz="2000" dirty="0" smtClean="0">
                <a:sym typeface="Wingdings" panose="05000000000000000000" pitchFamily="2" charset="2"/>
              </a:rPr>
              <a:t>uit</a:t>
            </a:r>
          </a:p>
          <a:p>
            <a:pPr marL="285750" indent="-285750">
              <a:buFont typeface="Wingdings" panose="05000000000000000000" pitchFamily="2" charset="2"/>
              <a:buChar char="Ø"/>
            </a:pPr>
            <a:endParaRPr lang="nl-BE" b="1" dirty="0">
              <a:sym typeface="Wingdings" panose="05000000000000000000" pitchFamily="2" charset="2"/>
            </a:endParaRPr>
          </a:p>
          <a:p>
            <a:pPr marL="285750" indent="-285750">
              <a:buFont typeface="Wingdings" panose="05000000000000000000" pitchFamily="2" charset="2"/>
              <a:buChar char="Ø"/>
            </a:pPr>
            <a:endParaRPr lang="nl-BE" b="1" dirty="0">
              <a:sym typeface="Wingdings" panose="05000000000000000000" pitchFamily="2" charset="2"/>
            </a:endParaRPr>
          </a:p>
          <a:p>
            <a:pPr marL="285750" indent="-285750">
              <a:buFont typeface="Wingdings" panose="05000000000000000000" pitchFamily="2" charset="2"/>
              <a:buChar char="Ø"/>
            </a:pPr>
            <a:endParaRPr lang="nl-BE" b="1" dirty="0" smtClean="0">
              <a:sym typeface="Wingdings" panose="05000000000000000000" pitchFamily="2" charset="2"/>
            </a:endParaRPr>
          </a:p>
          <a:p>
            <a:pPr marL="285750" indent="-285750">
              <a:buFont typeface="Wingdings" panose="05000000000000000000" pitchFamily="2" charset="2"/>
              <a:buChar char="Ø"/>
            </a:pPr>
            <a:endParaRPr lang="nl-BE" b="1" dirty="0" smtClean="0">
              <a:sym typeface="Wingdings" panose="05000000000000000000" pitchFamily="2" charset="2"/>
            </a:endParaRPr>
          </a:p>
          <a:p>
            <a:endParaRPr lang="nl-BE" b="1" dirty="0" smtClean="0">
              <a:sym typeface="Wingdings" panose="05000000000000000000" pitchFamily="2" charset="2"/>
            </a:endParaRPr>
          </a:p>
          <a:p>
            <a:endParaRPr lang="nl-BE" b="1" dirty="0" smtClean="0">
              <a:sym typeface="Wingdings" panose="05000000000000000000" pitchFamily="2" charset="2"/>
            </a:endParaRPr>
          </a:p>
          <a:p>
            <a:endParaRPr lang="nl-BE" b="1" dirty="0" smtClean="0">
              <a:sym typeface="Wingdings" panose="05000000000000000000" pitchFamily="2" charset="2"/>
            </a:endParaRPr>
          </a:p>
          <a:p>
            <a:endParaRPr lang="nl-BE" b="1" dirty="0" smtClean="0">
              <a:sym typeface="Wingdings" panose="05000000000000000000" pitchFamily="2" charset="2"/>
            </a:endParaRPr>
          </a:p>
          <a:p>
            <a:endParaRPr lang="nl-BE" b="1" dirty="0">
              <a:sym typeface="Wingdings" panose="05000000000000000000" pitchFamily="2" charset="2"/>
            </a:endParaRPr>
          </a:p>
          <a:p>
            <a:pPr marL="285750" indent="-285750">
              <a:buFont typeface="Arial" panose="020B0604020202020204" pitchFamily="34" charset="0"/>
              <a:buChar char="•"/>
            </a:pPr>
            <a:endParaRPr lang="nl-BE" dirty="0">
              <a:sym typeface="Wingdings" panose="05000000000000000000" pitchFamily="2" charset="2"/>
            </a:endParaRPr>
          </a:p>
          <a:p>
            <a:pPr marL="285750" indent="-285750">
              <a:buFont typeface="Arial" panose="020B0604020202020204" pitchFamily="34" charset="0"/>
              <a:buChar char="•"/>
            </a:pPr>
            <a:endParaRPr lang="nl-BE" dirty="0" smtClean="0">
              <a:sym typeface="Wingdings" panose="05000000000000000000" pitchFamily="2" charset="2"/>
            </a:endParaRPr>
          </a:p>
          <a:p>
            <a:pPr marL="285750" indent="-285750">
              <a:buFont typeface="Arial" panose="020B0604020202020204" pitchFamily="34" charset="0"/>
              <a:buChar char="•"/>
            </a:pPr>
            <a:endParaRPr lang="nl-BE" dirty="0">
              <a:sym typeface="Wingdings" panose="05000000000000000000" pitchFamily="2" charset="2"/>
            </a:endParaRPr>
          </a:p>
          <a:p>
            <a:endParaRPr lang="nl-BE" dirty="0"/>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92" y="217627"/>
            <a:ext cx="2937681" cy="2203261"/>
          </a:xfrm>
          <a:prstGeom prst="rect">
            <a:avLst/>
          </a:prstGeom>
        </p:spPr>
      </p:pic>
    </p:spTree>
    <p:extLst>
      <p:ext uri="{BB962C8B-B14F-4D97-AF65-F5344CB8AC3E}">
        <p14:creationId xmlns:p14="http://schemas.microsoft.com/office/powerpoint/2010/main" val="1913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Open Kringdiscussie </a:t>
            </a:r>
            <a:endParaRPr lang="nl-BE" i="1"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8" name="Rechthoek 7"/>
          <p:cNvSpPr/>
          <p:nvPr/>
        </p:nvSpPr>
        <p:spPr>
          <a:xfrm>
            <a:off x="395536" y="1817066"/>
            <a:ext cx="8136904" cy="4678204"/>
          </a:xfrm>
          <a:prstGeom prst="rect">
            <a:avLst/>
          </a:prstGeom>
        </p:spPr>
        <p:txBody>
          <a:bodyPr wrap="square">
            <a:spAutoFit/>
          </a:bodyPr>
          <a:lstStyle/>
          <a:p>
            <a:pPr marL="514350" indent="-514350">
              <a:buFont typeface="Arial" panose="020B0604020202020204" pitchFamily="34" charset="0"/>
              <a:buChar char="•"/>
            </a:pPr>
            <a:r>
              <a:rPr lang="nl-BE" sz="2800" b="1" dirty="0">
                <a:solidFill>
                  <a:srgbClr val="000000"/>
                </a:solidFill>
                <a:latin typeface="+mj-lt"/>
                <a:ea typeface="Calibri" panose="020F0502020204030204" pitchFamily="34" charset="0"/>
              </a:rPr>
              <a:t>“Kies je ervoor om HOLEBI te zijn?</a:t>
            </a:r>
          </a:p>
          <a:p>
            <a:endParaRPr lang="nl-BE" sz="2800" b="1" dirty="0" smtClean="0">
              <a:solidFill>
                <a:srgbClr val="000000"/>
              </a:solidFill>
              <a:latin typeface="+mj-lt"/>
              <a:ea typeface="Calibri" panose="020F0502020204030204" pitchFamily="34" charset="0"/>
            </a:endParaRPr>
          </a:p>
          <a:p>
            <a:pPr marL="514350" indent="-514350">
              <a:buFont typeface="Arial" panose="020B0604020202020204" pitchFamily="34" charset="0"/>
              <a:buChar char="•"/>
            </a:pPr>
            <a:r>
              <a:rPr lang="nl-BE" sz="2800" b="1" dirty="0">
                <a:solidFill>
                  <a:srgbClr val="000000"/>
                </a:solidFill>
              </a:rPr>
              <a:t>“Kan je ‘afleren’ om HOLEBI te zijn</a:t>
            </a:r>
            <a:r>
              <a:rPr lang="nl-BE" sz="2800" b="1" dirty="0" smtClean="0">
                <a:solidFill>
                  <a:srgbClr val="000000"/>
                </a:solidFill>
              </a:rPr>
              <a:t>?</a:t>
            </a:r>
          </a:p>
          <a:p>
            <a:pPr marL="514350" indent="-514350">
              <a:buFont typeface="Arial" panose="020B0604020202020204" pitchFamily="34" charset="0"/>
              <a:buChar char="•"/>
            </a:pPr>
            <a:endParaRPr lang="nl-BE" sz="2800" b="1" dirty="0" smtClean="0">
              <a:solidFill>
                <a:srgbClr val="000000"/>
              </a:solidFill>
            </a:endParaRPr>
          </a:p>
          <a:p>
            <a:pPr marL="514350" indent="-514350">
              <a:buFont typeface="Arial" panose="020B0604020202020204" pitchFamily="34" charset="0"/>
              <a:buChar char="•"/>
            </a:pPr>
            <a:r>
              <a:rPr lang="nl-BE" sz="2800" b="1" dirty="0" smtClean="0">
                <a:solidFill>
                  <a:srgbClr val="000000"/>
                </a:solidFill>
              </a:rPr>
              <a:t>“</a:t>
            </a:r>
            <a:r>
              <a:rPr lang="nl-BE" sz="2800" b="1" dirty="0">
                <a:solidFill>
                  <a:srgbClr val="000000"/>
                </a:solidFill>
                <a:ea typeface="Calibri" panose="020F0502020204030204" pitchFamily="34" charset="0"/>
              </a:rPr>
              <a:t>Waarom moet </a:t>
            </a:r>
            <a:r>
              <a:rPr lang="nl-BE" sz="2800" b="1" dirty="0" smtClean="0">
                <a:solidFill>
                  <a:srgbClr val="000000"/>
                </a:solidFill>
                <a:ea typeface="Calibri" panose="020F0502020204030204" pitchFamily="34" charset="0"/>
              </a:rPr>
              <a:t>een </a:t>
            </a:r>
            <a:r>
              <a:rPr lang="nl-BE" sz="2800" b="1" dirty="0">
                <a:solidFill>
                  <a:srgbClr val="000000"/>
                </a:solidFill>
                <a:ea typeface="Calibri" panose="020F0502020204030204" pitchFamily="34" charset="0"/>
              </a:rPr>
              <a:t>holebi </a:t>
            </a:r>
            <a:r>
              <a:rPr lang="nl-BE" sz="2800" b="1" dirty="0" smtClean="0">
                <a:solidFill>
                  <a:srgbClr val="000000"/>
                </a:solidFill>
                <a:ea typeface="Calibri" panose="020F0502020204030204" pitchFamily="34" charset="0"/>
              </a:rPr>
              <a:t>tóch </a:t>
            </a:r>
            <a:r>
              <a:rPr lang="nl-BE" sz="2800" b="1" dirty="0">
                <a:solidFill>
                  <a:srgbClr val="000000"/>
                </a:solidFill>
                <a:ea typeface="Calibri" panose="020F0502020204030204" pitchFamily="34" charset="0"/>
              </a:rPr>
              <a:t>zijn/haar </a:t>
            </a:r>
            <a:r>
              <a:rPr lang="nl-BE" sz="2800" b="1" dirty="0" smtClean="0">
                <a:solidFill>
                  <a:srgbClr val="000000"/>
                </a:solidFill>
                <a:ea typeface="Calibri" panose="020F0502020204030204" pitchFamily="34" charset="0"/>
              </a:rPr>
              <a:t>gevoelens onderdrukken volgens jou?</a:t>
            </a:r>
          </a:p>
          <a:p>
            <a:pPr marL="514350" indent="-514350">
              <a:buFont typeface="Arial" panose="020B0604020202020204" pitchFamily="34" charset="0"/>
              <a:buChar char="•"/>
            </a:pPr>
            <a:endParaRPr lang="nl-BE" sz="2800" b="1" dirty="0">
              <a:solidFill>
                <a:srgbClr val="000000"/>
              </a:solidFill>
              <a:ea typeface="Calibri" panose="020F0502020204030204" pitchFamily="34" charset="0"/>
            </a:endParaRPr>
          </a:p>
          <a:p>
            <a:endParaRPr lang="nl-BE" sz="2800" b="1" dirty="0">
              <a:solidFill>
                <a:srgbClr val="000000"/>
              </a:solidFill>
              <a:ea typeface="Calibri" panose="020F0502020204030204" pitchFamily="34" charset="0"/>
            </a:endParaRPr>
          </a:p>
          <a:p>
            <a:pPr marL="514350" indent="-514350">
              <a:buFont typeface="Arial" panose="020B0604020202020204" pitchFamily="34" charset="0"/>
              <a:buChar char="•"/>
            </a:pPr>
            <a:endParaRPr lang="nl-BE" sz="2800" b="1" dirty="0" smtClean="0">
              <a:solidFill>
                <a:srgbClr val="000000"/>
              </a:solidFill>
            </a:endParaRPr>
          </a:p>
          <a:p>
            <a:pPr marL="514350" indent="-514350">
              <a:buFont typeface="Arial" panose="020B0604020202020204" pitchFamily="34" charset="0"/>
              <a:buChar char="•"/>
            </a:pPr>
            <a:endParaRPr lang="nl-BE" sz="2800" b="1" dirty="0" smtClean="0">
              <a:solidFill>
                <a:srgbClr val="000000"/>
              </a:solidFill>
              <a:ea typeface="Calibri" panose="020F0502020204030204" pitchFamily="34" charset="0"/>
            </a:endParaRPr>
          </a:p>
          <a:p>
            <a:pPr marL="342900" indent="-342900">
              <a:buAutoNum type="arabicPeriod"/>
            </a:pPr>
            <a:endParaRPr lang="nl-BE" dirty="0"/>
          </a:p>
        </p:txBody>
      </p:sp>
      <p:pic>
        <p:nvPicPr>
          <p:cNvPr id="3" name="Afbeelding 2"/>
          <p:cNvPicPr>
            <a:picLocks noChangeAspect="1"/>
          </p:cNvPicPr>
          <p:nvPr/>
        </p:nvPicPr>
        <p:blipFill>
          <a:blip r:embed="rId2"/>
          <a:stretch>
            <a:fillRect/>
          </a:stretch>
        </p:blipFill>
        <p:spPr>
          <a:xfrm>
            <a:off x="494812" y="4836104"/>
            <a:ext cx="2621507" cy="957155"/>
          </a:xfrm>
          <a:prstGeom prst="rect">
            <a:avLst/>
          </a:prstGeom>
        </p:spPr>
      </p:pic>
      <p:pic>
        <p:nvPicPr>
          <p:cNvPr id="6" name="Afbeelding 5"/>
          <p:cNvPicPr>
            <a:picLocks noChangeAspect="1"/>
          </p:cNvPicPr>
          <p:nvPr/>
        </p:nvPicPr>
        <p:blipFill>
          <a:blip r:embed="rId3"/>
          <a:stretch>
            <a:fillRect/>
          </a:stretch>
        </p:blipFill>
        <p:spPr>
          <a:xfrm>
            <a:off x="3246643" y="4836104"/>
            <a:ext cx="2670279" cy="1036410"/>
          </a:xfrm>
          <a:prstGeom prst="rect">
            <a:avLst/>
          </a:prstGeom>
        </p:spPr>
      </p:pic>
      <p:pic>
        <p:nvPicPr>
          <p:cNvPr id="7" name="Afbeelding 6"/>
          <p:cNvPicPr>
            <a:picLocks noChangeAspect="1"/>
          </p:cNvPicPr>
          <p:nvPr/>
        </p:nvPicPr>
        <p:blipFill>
          <a:blip r:embed="rId4"/>
          <a:stretch>
            <a:fillRect/>
          </a:stretch>
        </p:blipFill>
        <p:spPr>
          <a:xfrm>
            <a:off x="5994102" y="4857365"/>
            <a:ext cx="2706859" cy="96325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119" y="134029"/>
            <a:ext cx="504056" cy="504056"/>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2629" y="750343"/>
            <a:ext cx="555036" cy="555036"/>
          </a:xfrm>
          <a:prstGeom prst="rect">
            <a:avLst/>
          </a:prstGeom>
        </p:spPr>
      </p:pic>
      <p:sp>
        <p:nvSpPr>
          <p:cNvPr id="11" name="Tekstvak 10"/>
          <p:cNvSpPr txBox="1"/>
          <p:nvPr/>
        </p:nvSpPr>
        <p:spPr>
          <a:xfrm>
            <a:off x="7315944" y="94199"/>
            <a:ext cx="1648544" cy="1323439"/>
          </a:xfrm>
          <a:prstGeom prst="rect">
            <a:avLst/>
          </a:prstGeom>
          <a:noFill/>
        </p:spPr>
        <p:txBody>
          <a:bodyPr wrap="square" rtlCol="0">
            <a:spAutoFit/>
          </a:bodyPr>
          <a:lstStyle/>
          <a:p>
            <a:r>
              <a:rPr lang="nl-BE" sz="1600" b="1" dirty="0" smtClean="0">
                <a:solidFill>
                  <a:srgbClr val="000000"/>
                </a:solidFill>
              </a:rPr>
              <a:t>Reageren</a:t>
            </a:r>
            <a:r>
              <a:rPr lang="nl-BE" sz="1600" dirty="0" smtClean="0">
                <a:solidFill>
                  <a:srgbClr val="000000"/>
                </a:solidFill>
              </a:rPr>
              <a:t> op argument</a:t>
            </a:r>
          </a:p>
          <a:p>
            <a:endParaRPr lang="nl-BE" sz="1600" dirty="0" smtClean="0">
              <a:solidFill>
                <a:srgbClr val="000000"/>
              </a:solidFill>
            </a:endParaRPr>
          </a:p>
          <a:p>
            <a:r>
              <a:rPr lang="nl-BE" sz="1600" b="1" dirty="0" smtClean="0">
                <a:solidFill>
                  <a:srgbClr val="000000"/>
                </a:solidFill>
              </a:rPr>
              <a:t>Nieuw </a:t>
            </a:r>
            <a:r>
              <a:rPr lang="nl-BE" sz="1600" dirty="0" smtClean="0">
                <a:solidFill>
                  <a:srgbClr val="000000"/>
                </a:solidFill>
              </a:rPr>
              <a:t>argument</a:t>
            </a:r>
            <a:endParaRPr lang="nl-BE" sz="1600" dirty="0">
              <a:solidFill>
                <a:srgbClr val="000000"/>
              </a:solidFill>
            </a:endParaRPr>
          </a:p>
        </p:txBody>
      </p:sp>
    </p:spTree>
    <p:extLst>
      <p:ext uri="{BB962C8B-B14F-4D97-AF65-F5344CB8AC3E}">
        <p14:creationId xmlns:p14="http://schemas.microsoft.com/office/powerpoint/2010/main" val="12099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kstvak 37"/>
          <p:cNvSpPr txBox="1"/>
          <p:nvPr/>
        </p:nvSpPr>
        <p:spPr>
          <a:xfrm>
            <a:off x="385671" y="2295580"/>
            <a:ext cx="561662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DISCUSSIE</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 meningsverschil met argumenten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Een goede discussie </a:t>
            </a:r>
            <a:r>
              <a:rPr kumimoji="0" lang="nl-BE"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nl-BE"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een </a:t>
            </a:r>
            <a:r>
              <a:rPr kumimoji="0" lang="nl-BE" sz="2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leerkans</a:t>
            </a:r>
            <a:r>
              <a:rPr kumimoji="0" lang="nl-BE" sz="2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geen </a:t>
            </a:r>
            <a:r>
              <a:rPr kumimoji="0" lang="nl-BE" sz="2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wedstrijd</a:t>
            </a:r>
          </a:p>
        </p:txBody>
      </p:sp>
      <p:sp>
        <p:nvSpPr>
          <p:cNvPr id="18" name="Rechthoek 17"/>
          <p:cNvSpPr/>
          <p:nvPr/>
        </p:nvSpPr>
        <p:spPr>
          <a:xfrm>
            <a:off x="395446" y="1473415"/>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8" name="Tekstvak 7"/>
          <p:cNvSpPr txBox="1"/>
          <p:nvPr/>
        </p:nvSpPr>
        <p:spPr>
          <a:xfrm>
            <a:off x="1408030" y="1502666"/>
            <a:ext cx="4702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Ga de discussie aan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pic>
        <p:nvPicPr>
          <p:cNvPr id="23" name="Afbeelding 22"/>
          <p:cNvPicPr/>
          <p:nvPr/>
        </p:nvPicPr>
        <p:blipFill>
          <a:blip r:embed="rId3">
            <a:extLst>
              <a:ext uri="{28A0092B-C50C-407E-A947-70E740481C1C}">
                <a14:useLocalDpi xmlns:a14="http://schemas.microsoft.com/office/drawing/2010/main" val="0"/>
              </a:ext>
            </a:extLst>
          </a:blip>
          <a:srcRect/>
          <a:stretch>
            <a:fillRect/>
          </a:stretch>
        </p:blipFill>
        <p:spPr bwMode="auto">
          <a:xfrm>
            <a:off x="6054596" y="1759166"/>
            <a:ext cx="2721062" cy="2306939"/>
          </a:xfrm>
          <a:prstGeom prst="rect">
            <a:avLst/>
          </a:prstGeom>
          <a:noFill/>
        </p:spPr>
      </p:pic>
      <p:sp>
        <p:nvSpPr>
          <p:cNvPr id="9" name="Tekstvak 8"/>
          <p:cNvSpPr txBox="1"/>
          <p:nvPr/>
        </p:nvSpPr>
        <p:spPr>
          <a:xfrm>
            <a:off x="362523" y="3981339"/>
            <a:ext cx="8489343"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Heb ik genoeg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informatie</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Is dit een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feit, mening of vooroordeel</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Wat zijn de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argumenten</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Wat zijn de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tegenargumenten</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Stellen we vragen? Zijn we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kritisch</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zie startregel 2</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B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9" name="Afbeelding 18"/>
          <p:cNvPicPr/>
          <p:nvPr/>
        </p:nvPicPr>
        <p:blipFill>
          <a:blip r:embed="rId4">
            <a:extLst>
              <a:ext uri="{28A0092B-C50C-407E-A947-70E740481C1C}">
                <a14:useLocalDpi xmlns:a14="http://schemas.microsoft.com/office/drawing/2010/main" val="0"/>
              </a:ext>
            </a:extLst>
          </a:blip>
          <a:srcRect/>
          <a:stretch>
            <a:fillRect/>
          </a:stretch>
        </p:blipFill>
        <p:spPr bwMode="auto">
          <a:xfrm>
            <a:off x="6960574" y="4161633"/>
            <a:ext cx="1820903" cy="2421329"/>
          </a:xfrm>
          <a:prstGeom prst="rect">
            <a:avLst/>
          </a:prstGeom>
          <a:noFill/>
        </p:spPr>
      </p:pic>
    </p:spTree>
    <p:extLst>
      <p:ext uri="{BB962C8B-B14F-4D97-AF65-F5344CB8AC3E}">
        <p14:creationId xmlns:p14="http://schemas.microsoft.com/office/powerpoint/2010/main" val="87287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p:txBody>
          <a:bodyPr/>
          <a:lstStyle/>
          <a:p>
            <a:fld id="{573977E6-ECE3-4EBF-B1EC-9AB8E074A984}" type="slidenum">
              <a:rPr lang="nl-BE" smtClean="0"/>
              <a:pPr/>
              <a:t>34</a:t>
            </a:fld>
            <a:endParaRPr lang="nl-BE"/>
          </a:p>
        </p:txBody>
      </p:sp>
      <p:sp>
        <p:nvSpPr>
          <p:cNvPr id="3" name="Tijdelijke aanduiding voor voettekst 2"/>
          <p:cNvSpPr>
            <a:spLocks noGrp="1"/>
          </p:cNvSpPr>
          <p:nvPr>
            <p:ph type="ftr" sz="quarter" idx="4294967295"/>
          </p:nvPr>
        </p:nvSpPr>
        <p:spPr/>
        <p:txBody>
          <a:bodyPr/>
          <a:lstStyle/>
          <a:p>
            <a:r>
              <a:rPr lang="nl-BE" dirty="0" smtClean="0"/>
              <a:t>atlas · integratie &amp; inburgering Antwerpen</a:t>
            </a:r>
            <a:endParaRPr lang="nl-BE" dirty="0"/>
          </a:p>
        </p:txBody>
      </p:sp>
      <p:sp>
        <p:nvSpPr>
          <p:cNvPr id="4" name="Rechthoek 3"/>
          <p:cNvSpPr/>
          <p:nvPr/>
        </p:nvSpPr>
        <p:spPr>
          <a:xfrm>
            <a:off x="814047" y="1700808"/>
            <a:ext cx="7416824" cy="2308324"/>
          </a:xfrm>
          <a:prstGeom prst="rect">
            <a:avLst/>
          </a:prstGeom>
        </p:spPr>
        <p:txBody>
          <a:bodyPr wrap="square">
            <a:spAutoFit/>
          </a:bodyPr>
          <a:lstStyle/>
          <a:p>
            <a:pPr algn="ctr"/>
            <a:r>
              <a:rPr lang="nl-BE" sz="4800" b="1" dirty="0" smtClean="0">
                <a:solidFill>
                  <a:srgbClr val="000000"/>
                </a:solidFill>
                <a:ea typeface="Calibri" panose="020F0502020204030204" pitchFamily="34" charset="0"/>
              </a:rPr>
              <a:t>Hoe bereid ben je </a:t>
            </a:r>
          </a:p>
          <a:p>
            <a:pPr algn="ctr"/>
            <a:r>
              <a:rPr lang="nl-BE" sz="4800" b="1" dirty="0" smtClean="0">
                <a:solidFill>
                  <a:srgbClr val="000000"/>
                </a:solidFill>
                <a:ea typeface="Calibri" panose="020F0502020204030204" pitchFamily="34" charset="0"/>
              </a:rPr>
              <a:t>om over dit thema </a:t>
            </a:r>
          </a:p>
          <a:p>
            <a:pPr algn="ctr"/>
            <a:r>
              <a:rPr lang="nl-BE" sz="4800" b="1" dirty="0" smtClean="0">
                <a:solidFill>
                  <a:srgbClr val="000000"/>
                </a:solidFill>
                <a:ea typeface="Calibri" panose="020F0502020204030204" pitchFamily="34" charset="0"/>
              </a:rPr>
              <a:t>na te denken? </a:t>
            </a:r>
            <a:endParaRPr lang="nl-BE" sz="4800" b="1" dirty="0">
              <a:solidFill>
                <a:srgbClr val="000000"/>
              </a:solidFill>
              <a:ea typeface="Calibri" panose="020F0502020204030204" pitchFamily="34" charset="0"/>
            </a:endParaRPr>
          </a:p>
        </p:txBody>
      </p:sp>
      <p:sp>
        <p:nvSpPr>
          <p:cNvPr id="5" name="Rechthoek 4"/>
          <p:cNvSpPr/>
          <p:nvPr/>
        </p:nvSpPr>
        <p:spPr>
          <a:xfrm>
            <a:off x="349324" y="4607778"/>
            <a:ext cx="2592288"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bereid</a:t>
            </a:r>
            <a:endParaRPr lang="nl-BE" sz="2400" b="1" dirty="0"/>
          </a:p>
        </p:txBody>
      </p:sp>
      <p:sp>
        <p:nvSpPr>
          <p:cNvPr id="6" name="Rechthoek 5"/>
          <p:cNvSpPr/>
          <p:nvPr/>
        </p:nvSpPr>
        <p:spPr>
          <a:xfrm>
            <a:off x="3226315" y="4607778"/>
            <a:ext cx="2592288"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solidFill>
                  <a:srgbClr val="000000"/>
                </a:solidFill>
              </a:rPr>
              <a:t>I</a:t>
            </a:r>
            <a:r>
              <a:rPr lang="nl-BE" sz="2400" b="1" dirty="0" smtClean="0">
                <a:solidFill>
                  <a:srgbClr val="000000"/>
                </a:solidFill>
              </a:rPr>
              <a:t>k weet het </a:t>
            </a:r>
          </a:p>
          <a:p>
            <a:pPr algn="ctr"/>
            <a:r>
              <a:rPr lang="nl-BE" sz="2400" b="1" dirty="0" smtClean="0">
                <a:solidFill>
                  <a:srgbClr val="000000"/>
                </a:solidFill>
              </a:rPr>
              <a:t>niet goed</a:t>
            </a:r>
            <a:endParaRPr lang="nl-BE" sz="2400" b="1" dirty="0">
              <a:solidFill>
                <a:srgbClr val="000000"/>
              </a:solidFill>
            </a:endParaRPr>
          </a:p>
        </p:txBody>
      </p:sp>
      <p:sp>
        <p:nvSpPr>
          <p:cNvPr id="7" name="Rechthoek 6"/>
          <p:cNvSpPr/>
          <p:nvPr/>
        </p:nvSpPr>
        <p:spPr>
          <a:xfrm>
            <a:off x="6103306" y="4614048"/>
            <a:ext cx="2592288" cy="9361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n</a:t>
            </a:r>
            <a:r>
              <a:rPr lang="nl-BE" sz="2400" b="1" dirty="0" smtClean="0"/>
              <a:t>iet bereid</a:t>
            </a:r>
            <a:endParaRPr lang="nl-BE" sz="2400" b="1" dirty="0"/>
          </a:p>
        </p:txBody>
      </p:sp>
    </p:spTree>
    <p:extLst>
      <p:ext uri="{BB962C8B-B14F-4D97-AF65-F5344CB8AC3E}">
        <p14:creationId xmlns:p14="http://schemas.microsoft.com/office/powerpoint/2010/main" val="3367794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STELLING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‘Je </a:t>
            </a:r>
            <a:r>
              <a:rPr lang="nl-BE" dirty="0"/>
              <a:t>geloof of overtuiging uiten door je kledij (dragen van een hoofddoek, </a:t>
            </a:r>
            <a:endParaRPr lang="nl-BE" dirty="0" smtClean="0"/>
          </a:p>
          <a:p>
            <a:pPr marL="0" indent="0" algn="ctr">
              <a:buNone/>
            </a:pPr>
            <a:r>
              <a:rPr lang="nl-BE" dirty="0" err="1" smtClean="0"/>
              <a:t>keppel</a:t>
            </a:r>
            <a:r>
              <a:rPr lang="nl-BE" dirty="0"/>
              <a:t>, </a:t>
            </a:r>
            <a:r>
              <a:rPr lang="nl-BE" dirty="0" smtClean="0"/>
              <a:t>kruisje,…): </a:t>
            </a:r>
          </a:p>
          <a:p>
            <a:pPr marL="0" indent="0" algn="ctr">
              <a:buNone/>
            </a:pPr>
            <a:r>
              <a:rPr lang="nl-BE" dirty="0" smtClean="0"/>
              <a:t>dat </a:t>
            </a:r>
            <a:r>
              <a:rPr lang="nl-BE" dirty="0"/>
              <a:t>moet toegelaten worden op school</a:t>
            </a: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3315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79296" cy="1143000"/>
          </a:xfrm>
        </p:spPr>
        <p:txBody>
          <a:bodyPr>
            <a:normAutofit/>
          </a:bodyPr>
          <a:lstStyle/>
          <a:p>
            <a:r>
              <a:rPr lang="nl-BE" sz="3600" dirty="0" smtClean="0"/>
              <a:t>STELLING </a:t>
            </a:r>
            <a:r>
              <a:rPr lang="nl-BE" sz="1800" dirty="0" smtClean="0"/>
              <a:t> </a:t>
            </a:r>
            <a:endParaRPr lang="nl-BE" sz="1800" dirty="0"/>
          </a:p>
        </p:txBody>
      </p:sp>
      <p:sp>
        <p:nvSpPr>
          <p:cNvPr id="3" name="Tijdelijke aanduiding voor inhoud 2"/>
          <p:cNvSpPr>
            <a:spLocks noGrp="1"/>
          </p:cNvSpPr>
          <p:nvPr>
            <p:ph idx="1"/>
          </p:nvPr>
        </p:nvSpPr>
        <p:spPr/>
        <p:txBody>
          <a:bodyPr/>
          <a:lstStyle/>
          <a:p>
            <a:pPr marL="0" indent="0" algn="ctr">
              <a:buNone/>
            </a:pPr>
            <a:r>
              <a:rPr lang="nl-BE" dirty="0" smtClean="0"/>
              <a:t>‘Op </a:t>
            </a:r>
            <a:r>
              <a:rPr lang="nl-BE" dirty="0"/>
              <a:t>school </a:t>
            </a:r>
            <a:r>
              <a:rPr lang="nl-BE" dirty="0" smtClean="0"/>
              <a:t>moet </a:t>
            </a:r>
            <a:r>
              <a:rPr lang="nl-BE" dirty="0"/>
              <a:t>er </a:t>
            </a:r>
            <a:r>
              <a:rPr lang="nl-BE" dirty="0" smtClean="0"/>
              <a:t>meer </a:t>
            </a:r>
            <a:r>
              <a:rPr lang="nl-BE" dirty="0"/>
              <a:t>aandacht </a:t>
            </a:r>
            <a:r>
              <a:rPr lang="nl-BE" dirty="0" smtClean="0"/>
              <a:t>besteed worden </a:t>
            </a:r>
            <a:r>
              <a:rPr lang="nl-BE" dirty="0"/>
              <a:t>aan de geschiedenis en cultuur van andere </a:t>
            </a:r>
            <a:r>
              <a:rPr lang="nl-BE" dirty="0" smtClean="0"/>
              <a:t>volkeren. </a:t>
            </a:r>
            <a:r>
              <a:rPr lang="nl-BE" dirty="0"/>
              <a:t>H</a:t>
            </a:r>
            <a:r>
              <a:rPr lang="nl-BE" dirty="0" smtClean="0"/>
              <a:t>et </a:t>
            </a:r>
            <a:r>
              <a:rPr lang="nl-BE" dirty="0"/>
              <a:t>gaat </a:t>
            </a:r>
            <a:r>
              <a:rPr lang="nl-BE" dirty="0" smtClean="0"/>
              <a:t>te veel en vooral </a:t>
            </a:r>
            <a:r>
              <a:rPr lang="nl-BE" dirty="0"/>
              <a:t>over Vlaanderen, België en Europa</a:t>
            </a:r>
            <a:r>
              <a:rPr lang="nl-BE" dirty="0" smtClean="0"/>
              <a:t>.’</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92762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STELLING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a:t>
            </a:r>
            <a:r>
              <a:rPr lang="nl-BE" dirty="0"/>
              <a:t>In België zijn rijken rijk omdat ze harder werken of iets beter kunnen dan anderen</a:t>
            </a: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37</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36127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STELLING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‘De </a:t>
            </a:r>
            <a:r>
              <a:rPr lang="nl-BE" dirty="0"/>
              <a:t>Belgische politie viseert bepaalde bevolkingsgroepen meer dan anderen</a:t>
            </a:r>
            <a:r>
              <a:rPr lang="nl-BE" dirty="0" smtClean="0"/>
              <a:t>.’</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38</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8503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TOOL: onze regels rond respect </a:t>
            </a:r>
            <a:endParaRPr lang="nl-BE"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3484" y="1772339"/>
            <a:ext cx="3429000" cy="4105275"/>
          </a:xfr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2698541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STELLING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a:t>
            </a:r>
            <a:r>
              <a:rPr lang="nl-BE" dirty="0"/>
              <a:t>België zou strenger moeten zijn in het toelaten van migranten</a:t>
            </a:r>
            <a:r>
              <a:rPr lang="nl-BE" dirty="0" smtClean="0"/>
              <a:t>.’</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39</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77997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STELLING </a:t>
            </a:r>
            <a:endParaRPr lang="nl-BE" sz="3600" dirty="0"/>
          </a:p>
        </p:txBody>
      </p:sp>
      <p:sp>
        <p:nvSpPr>
          <p:cNvPr id="3" name="Tijdelijke aanduiding voor inhoud 2"/>
          <p:cNvSpPr>
            <a:spLocks noGrp="1"/>
          </p:cNvSpPr>
          <p:nvPr>
            <p:ph idx="1"/>
          </p:nvPr>
        </p:nvSpPr>
        <p:spPr/>
        <p:txBody>
          <a:bodyPr/>
          <a:lstStyle/>
          <a:p>
            <a:pPr marL="0" indent="0" algn="ctr">
              <a:buNone/>
            </a:pPr>
            <a:r>
              <a:rPr lang="nl-BE" dirty="0" smtClean="0"/>
              <a:t>‘De Belgische overheid zou meer belastingen moeten eisen van de bedrijven en superrijken, zodat ze daarmee de armoede kan bestrijden.’</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680170" y="4941168"/>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7" name="Rechthoek 6"/>
          <p:cNvSpPr/>
          <p:nvPr/>
        </p:nvSpPr>
        <p:spPr>
          <a:xfrm>
            <a:off x="6156176" y="4941168"/>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
        <p:nvSpPr>
          <p:cNvPr id="8" name="Rechthoek 7"/>
          <p:cNvSpPr/>
          <p:nvPr/>
        </p:nvSpPr>
        <p:spPr>
          <a:xfrm>
            <a:off x="3491880" y="4941168"/>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9" name="5-puntige ster 8"/>
          <p:cNvSpPr/>
          <p:nvPr/>
        </p:nvSpPr>
        <p:spPr>
          <a:xfrm>
            <a:off x="7894712" y="274638"/>
            <a:ext cx="792088" cy="8640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10747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SAC </a:t>
            </a:r>
            <a:r>
              <a:rPr lang="nl-BE" sz="3100" dirty="0" smtClean="0"/>
              <a:t>(</a:t>
            </a:r>
            <a:r>
              <a:rPr lang="nl-BE" sz="3100" dirty="0" err="1" smtClean="0"/>
              <a:t>Structured</a:t>
            </a:r>
            <a:r>
              <a:rPr lang="nl-BE" sz="3100" dirty="0" smtClean="0"/>
              <a:t> </a:t>
            </a:r>
            <a:r>
              <a:rPr lang="nl-BE" sz="3100" dirty="0" err="1" smtClean="0"/>
              <a:t>Academic</a:t>
            </a:r>
            <a:r>
              <a:rPr lang="nl-BE" sz="3100" dirty="0" smtClean="0"/>
              <a:t> </a:t>
            </a:r>
            <a:r>
              <a:rPr lang="nl-BE" sz="3100" dirty="0" err="1" smtClean="0"/>
              <a:t>Controversy</a:t>
            </a:r>
            <a:r>
              <a:rPr lang="nl-BE" sz="3100" dirty="0" smtClean="0"/>
              <a:t>)</a:t>
            </a:r>
            <a:endParaRPr lang="nl-BE" sz="3100" dirty="0"/>
          </a:p>
        </p:txBody>
      </p:sp>
      <p:sp>
        <p:nvSpPr>
          <p:cNvPr id="3" name="Tijdelijke aanduiding voor inhoud 2"/>
          <p:cNvSpPr>
            <a:spLocks noGrp="1"/>
          </p:cNvSpPr>
          <p:nvPr>
            <p:ph idx="1"/>
          </p:nvPr>
        </p:nvSpPr>
        <p:spPr/>
        <p:txBody>
          <a:bodyPr>
            <a:normAutofit fontScale="92500" lnSpcReduction="10000"/>
          </a:bodyPr>
          <a:lstStyle/>
          <a:p>
            <a:r>
              <a:rPr lang="nl-BE" dirty="0" smtClean="0">
                <a:latin typeface="Calibri" panose="020F0502020204030204" pitchFamily="34" charset="0"/>
                <a:cs typeface="Calibri" panose="020F0502020204030204" pitchFamily="34" charset="0"/>
              </a:rPr>
              <a:t>Lanceer een stelling</a:t>
            </a:r>
          </a:p>
          <a:p>
            <a:r>
              <a:rPr lang="nl-BE" dirty="0" smtClean="0">
                <a:latin typeface="Calibri" panose="020F0502020204030204" pitchFamily="34" charset="0"/>
                <a:cs typeface="Calibri" panose="020F0502020204030204" pitchFamily="34" charset="0"/>
              </a:rPr>
              <a:t>5’ </a:t>
            </a:r>
            <a:r>
              <a:rPr lang="nl-BE" b="1" dirty="0" smtClean="0">
                <a:latin typeface="Calibri" panose="020F0502020204030204" pitchFamily="34" charset="0"/>
                <a:cs typeface="Calibri" panose="020F0502020204030204" pitchFamily="34" charset="0"/>
              </a:rPr>
              <a:t>(plenair)</a:t>
            </a:r>
            <a:r>
              <a:rPr lang="nl-BE" dirty="0" smtClean="0">
                <a:latin typeface="Calibri" panose="020F0502020204030204" pitchFamily="34" charset="0"/>
                <a:cs typeface="Calibri" panose="020F0502020204030204" pitchFamily="34" charset="0"/>
              </a:rPr>
              <a:t>: wat zijn mogelijke argumenten ‘akkoord’? Wat zijn mogelijke argumenten ‘niet akkoord’?</a:t>
            </a:r>
          </a:p>
          <a:p>
            <a:r>
              <a:rPr lang="nl-BE" dirty="0" smtClean="0">
                <a:latin typeface="Calibri" panose="020F0502020204030204" pitchFamily="34" charset="0"/>
                <a:cs typeface="Calibri" panose="020F0502020204030204" pitchFamily="34" charset="0"/>
              </a:rPr>
              <a:t>15’ </a:t>
            </a:r>
            <a:r>
              <a:rPr lang="nl-BE" b="1" dirty="0" smtClean="0">
                <a:latin typeface="Calibri" panose="020F0502020204030204" pitchFamily="34" charset="0"/>
                <a:cs typeface="Calibri" panose="020F0502020204030204" pitchFamily="34" charset="0"/>
              </a:rPr>
              <a:t>(in groepjes van vier):</a:t>
            </a:r>
          </a:p>
          <a:p>
            <a:pPr lvl="1"/>
            <a:r>
              <a:rPr lang="nl-BE" dirty="0" smtClean="0">
                <a:latin typeface="Calibri" panose="020F0502020204030204" pitchFamily="34" charset="0"/>
                <a:cs typeface="Calibri" panose="020F0502020204030204" pitchFamily="34" charset="0"/>
              </a:rPr>
              <a:t>2 lezen pro-argumenten, 2 contra</a:t>
            </a:r>
          </a:p>
          <a:p>
            <a:pPr lvl="1"/>
            <a:r>
              <a:rPr lang="nl-BE" dirty="0" smtClean="0">
                <a:latin typeface="Calibri" panose="020F0502020204030204" pitchFamily="34" charset="0"/>
                <a:cs typeface="Calibri" panose="020F0502020204030204" pitchFamily="34" charset="0"/>
              </a:rPr>
              <a:t>Nieuw duo: elkaar argumenten uitleggen</a:t>
            </a:r>
          </a:p>
          <a:p>
            <a:pPr lvl="1"/>
            <a:r>
              <a:rPr lang="nl-BE" dirty="0" smtClean="0">
                <a:latin typeface="Calibri" panose="020F0502020204030204" pitchFamily="34" charset="0"/>
                <a:cs typeface="Calibri" panose="020F0502020204030204" pitchFamily="34" charset="0"/>
              </a:rPr>
              <a:t>Perspectiefwissel: herhaling elkaars argumenten</a:t>
            </a:r>
          </a:p>
          <a:p>
            <a:r>
              <a:rPr lang="nl-BE" dirty="0" smtClean="0">
                <a:latin typeface="Calibri" panose="020F0502020204030204" pitchFamily="34" charset="0"/>
                <a:cs typeface="Calibri" panose="020F0502020204030204" pitchFamily="34" charset="0"/>
              </a:rPr>
              <a:t>20’ </a:t>
            </a:r>
            <a:r>
              <a:rPr lang="nl-BE" b="1" dirty="0" smtClean="0">
                <a:latin typeface="Calibri" panose="020F0502020204030204" pitchFamily="34" charset="0"/>
                <a:cs typeface="Calibri" panose="020F0502020204030204" pitchFamily="34" charset="0"/>
              </a:rPr>
              <a:t>(plenair): </a:t>
            </a:r>
            <a:r>
              <a:rPr lang="nl-BE" dirty="0" smtClean="0">
                <a:latin typeface="Calibri" panose="020F0502020204030204" pitchFamily="34" charset="0"/>
                <a:cs typeface="Calibri" panose="020F0502020204030204" pitchFamily="34" charset="0"/>
              </a:rPr>
              <a:t>open kringdiscussie</a:t>
            </a:r>
            <a:endParaRPr lang="nl-BE" dirty="0">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36607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Parlementair debat</a:t>
            </a: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1628800"/>
            <a:ext cx="9144000" cy="52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457200" y="1772816"/>
            <a:ext cx="3178696" cy="7200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v</a:t>
            </a:r>
            <a:r>
              <a:rPr lang="nl-BE" b="1" dirty="0" smtClean="0"/>
              <a:t>oorbereiding </a:t>
            </a:r>
          </a:p>
          <a:p>
            <a:pPr algn="ctr"/>
            <a:r>
              <a:rPr lang="nl-BE" b="1" dirty="0" smtClean="0"/>
              <a:t>partij ‘akkoord’</a:t>
            </a:r>
            <a:endParaRPr lang="nl-BE" b="1" dirty="0"/>
          </a:p>
        </p:txBody>
      </p:sp>
      <p:sp>
        <p:nvSpPr>
          <p:cNvPr id="8" name="Rechthoek 7"/>
          <p:cNvSpPr/>
          <p:nvPr/>
        </p:nvSpPr>
        <p:spPr>
          <a:xfrm>
            <a:off x="5503168" y="1772816"/>
            <a:ext cx="3178696" cy="720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v</a:t>
            </a:r>
            <a:r>
              <a:rPr lang="nl-BE" b="1" dirty="0" smtClean="0"/>
              <a:t>oorbereiding </a:t>
            </a:r>
          </a:p>
          <a:p>
            <a:pPr algn="ctr"/>
            <a:r>
              <a:rPr lang="nl-BE" b="1" dirty="0" smtClean="0"/>
              <a:t>partij ‘niet akkoord’</a:t>
            </a:r>
            <a:endParaRPr lang="nl-BE" b="1" dirty="0"/>
          </a:p>
        </p:txBody>
      </p:sp>
      <p:sp>
        <p:nvSpPr>
          <p:cNvPr id="9" name="Rechthoek 8"/>
          <p:cNvSpPr/>
          <p:nvPr/>
        </p:nvSpPr>
        <p:spPr>
          <a:xfrm>
            <a:off x="457200" y="2850438"/>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rgbClr val="000000"/>
                </a:solidFill>
              </a:rPr>
              <a:t>2 min </a:t>
            </a:r>
          </a:p>
          <a:p>
            <a:pPr algn="ctr"/>
            <a:r>
              <a:rPr lang="nl-BE" dirty="0">
                <a:solidFill>
                  <a:srgbClr val="000000"/>
                </a:solidFill>
              </a:rPr>
              <a:t>e</a:t>
            </a:r>
            <a:r>
              <a:rPr lang="nl-BE" dirty="0" smtClean="0">
                <a:solidFill>
                  <a:srgbClr val="000000"/>
                </a:solidFill>
              </a:rPr>
              <a:t>igen argumenten A en B</a:t>
            </a:r>
            <a:endParaRPr lang="nl-BE" dirty="0">
              <a:solidFill>
                <a:srgbClr val="000000"/>
              </a:solidFill>
            </a:endParaRPr>
          </a:p>
        </p:txBody>
      </p:sp>
      <p:sp>
        <p:nvSpPr>
          <p:cNvPr id="10" name="Rechthoek 9"/>
          <p:cNvSpPr/>
          <p:nvPr/>
        </p:nvSpPr>
        <p:spPr>
          <a:xfrm>
            <a:off x="5442812" y="2850438"/>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rgbClr val="000000"/>
                </a:solidFill>
              </a:rPr>
              <a:t>3</a:t>
            </a:r>
            <a:r>
              <a:rPr lang="nl-BE" b="1" dirty="0" smtClean="0">
                <a:solidFill>
                  <a:srgbClr val="000000"/>
                </a:solidFill>
              </a:rPr>
              <a:t> min </a:t>
            </a:r>
          </a:p>
          <a:p>
            <a:pPr algn="ctr"/>
            <a:r>
              <a:rPr lang="nl-BE" dirty="0">
                <a:solidFill>
                  <a:srgbClr val="000000"/>
                </a:solidFill>
              </a:rPr>
              <a:t>w</a:t>
            </a:r>
            <a:r>
              <a:rPr lang="nl-BE" dirty="0" smtClean="0">
                <a:solidFill>
                  <a:srgbClr val="000000"/>
                </a:solidFill>
              </a:rPr>
              <a:t>eerlegging A en B</a:t>
            </a:r>
          </a:p>
          <a:p>
            <a:pPr algn="ctr"/>
            <a:r>
              <a:rPr lang="nl-BE" dirty="0">
                <a:solidFill>
                  <a:srgbClr val="000000"/>
                </a:solidFill>
              </a:rPr>
              <a:t>e</a:t>
            </a:r>
            <a:r>
              <a:rPr lang="nl-BE" dirty="0" smtClean="0">
                <a:solidFill>
                  <a:srgbClr val="000000"/>
                </a:solidFill>
              </a:rPr>
              <a:t>igen argumenten C en D</a:t>
            </a:r>
            <a:endParaRPr lang="nl-BE" dirty="0">
              <a:solidFill>
                <a:srgbClr val="000000"/>
              </a:solidFill>
            </a:endParaRPr>
          </a:p>
        </p:txBody>
      </p:sp>
      <p:sp>
        <p:nvSpPr>
          <p:cNvPr id="11" name="Rechthoek 10"/>
          <p:cNvSpPr/>
          <p:nvPr/>
        </p:nvSpPr>
        <p:spPr>
          <a:xfrm>
            <a:off x="457200" y="4194680"/>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rgbClr val="000000"/>
                </a:solidFill>
              </a:rPr>
              <a:t>3</a:t>
            </a:r>
            <a:r>
              <a:rPr lang="nl-BE" b="1" dirty="0" smtClean="0">
                <a:solidFill>
                  <a:srgbClr val="000000"/>
                </a:solidFill>
              </a:rPr>
              <a:t> min </a:t>
            </a:r>
          </a:p>
          <a:p>
            <a:pPr algn="ctr"/>
            <a:r>
              <a:rPr lang="nl-BE" dirty="0">
                <a:solidFill>
                  <a:srgbClr val="000000"/>
                </a:solidFill>
              </a:rPr>
              <a:t>w</a:t>
            </a:r>
            <a:r>
              <a:rPr lang="nl-BE" dirty="0" smtClean="0">
                <a:solidFill>
                  <a:srgbClr val="000000"/>
                </a:solidFill>
              </a:rPr>
              <a:t>eerlegging C en D</a:t>
            </a:r>
          </a:p>
          <a:p>
            <a:pPr algn="ctr"/>
            <a:r>
              <a:rPr lang="nl-BE" dirty="0" smtClean="0">
                <a:solidFill>
                  <a:srgbClr val="000000"/>
                </a:solidFill>
              </a:rPr>
              <a:t>reparatie A en B</a:t>
            </a:r>
            <a:endParaRPr lang="nl-BE" dirty="0">
              <a:solidFill>
                <a:srgbClr val="000000"/>
              </a:solidFill>
            </a:endParaRPr>
          </a:p>
        </p:txBody>
      </p:sp>
      <p:sp>
        <p:nvSpPr>
          <p:cNvPr id="12" name="Rechthoek 11"/>
          <p:cNvSpPr/>
          <p:nvPr/>
        </p:nvSpPr>
        <p:spPr>
          <a:xfrm>
            <a:off x="5440851" y="4195912"/>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rgbClr val="000000"/>
                </a:solidFill>
              </a:rPr>
              <a:t>3</a:t>
            </a:r>
            <a:r>
              <a:rPr lang="nl-BE" b="1" dirty="0" smtClean="0">
                <a:solidFill>
                  <a:srgbClr val="000000"/>
                </a:solidFill>
              </a:rPr>
              <a:t> min </a:t>
            </a:r>
          </a:p>
          <a:p>
            <a:pPr algn="ctr"/>
            <a:r>
              <a:rPr lang="nl-BE" dirty="0">
                <a:solidFill>
                  <a:srgbClr val="000000"/>
                </a:solidFill>
              </a:rPr>
              <a:t>w</a:t>
            </a:r>
            <a:r>
              <a:rPr lang="nl-BE" dirty="0" smtClean="0">
                <a:solidFill>
                  <a:srgbClr val="000000"/>
                </a:solidFill>
              </a:rPr>
              <a:t>eerlegging A en B</a:t>
            </a:r>
          </a:p>
          <a:p>
            <a:pPr algn="ctr"/>
            <a:r>
              <a:rPr lang="nl-BE" dirty="0" smtClean="0">
                <a:solidFill>
                  <a:srgbClr val="000000"/>
                </a:solidFill>
              </a:rPr>
              <a:t>reparatie C en D</a:t>
            </a:r>
            <a:endParaRPr lang="nl-BE" dirty="0">
              <a:solidFill>
                <a:srgbClr val="000000"/>
              </a:solidFill>
            </a:endParaRPr>
          </a:p>
        </p:txBody>
      </p:sp>
      <p:sp>
        <p:nvSpPr>
          <p:cNvPr id="13" name="Rechthoek 12"/>
          <p:cNvSpPr/>
          <p:nvPr/>
        </p:nvSpPr>
        <p:spPr>
          <a:xfrm>
            <a:off x="457200" y="5520620"/>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rgbClr val="000000"/>
                </a:solidFill>
              </a:rPr>
              <a:t>3</a:t>
            </a:r>
            <a:r>
              <a:rPr lang="nl-BE" b="1" dirty="0" smtClean="0">
                <a:solidFill>
                  <a:srgbClr val="000000"/>
                </a:solidFill>
              </a:rPr>
              <a:t> min </a:t>
            </a:r>
          </a:p>
          <a:p>
            <a:pPr algn="ctr"/>
            <a:r>
              <a:rPr lang="nl-BE" dirty="0">
                <a:solidFill>
                  <a:srgbClr val="000000"/>
                </a:solidFill>
              </a:rPr>
              <a:t>w</a:t>
            </a:r>
            <a:r>
              <a:rPr lang="nl-BE" dirty="0" smtClean="0">
                <a:solidFill>
                  <a:srgbClr val="000000"/>
                </a:solidFill>
              </a:rPr>
              <a:t>eerlegging C en D</a:t>
            </a:r>
          </a:p>
          <a:p>
            <a:pPr algn="ctr"/>
            <a:r>
              <a:rPr lang="nl-BE" dirty="0" smtClean="0">
                <a:solidFill>
                  <a:srgbClr val="000000"/>
                </a:solidFill>
              </a:rPr>
              <a:t>reparatie A en B</a:t>
            </a:r>
            <a:endParaRPr lang="nl-BE" dirty="0">
              <a:solidFill>
                <a:srgbClr val="000000"/>
              </a:solidFill>
            </a:endParaRPr>
          </a:p>
        </p:txBody>
      </p:sp>
      <p:sp>
        <p:nvSpPr>
          <p:cNvPr id="14" name="Rechthoek 13"/>
          <p:cNvSpPr/>
          <p:nvPr/>
        </p:nvSpPr>
        <p:spPr>
          <a:xfrm>
            <a:off x="5439916" y="5520620"/>
            <a:ext cx="3218475"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rgbClr val="000000"/>
                </a:solidFill>
              </a:rPr>
              <a:t>2 min </a:t>
            </a:r>
          </a:p>
          <a:p>
            <a:pPr algn="ctr"/>
            <a:r>
              <a:rPr lang="nl-BE" dirty="0">
                <a:solidFill>
                  <a:srgbClr val="000000"/>
                </a:solidFill>
              </a:rPr>
              <a:t>w</a:t>
            </a:r>
            <a:r>
              <a:rPr lang="nl-BE" dirty="0" smtClean="0">
                <a:solidFill>
                  <a:srgbClr val="000000"/>
                </a:solidFill>
              </a:rPr>
              <a:t>eerlegging A en B</a:t>
            </a:r>
          </a:p>
          <a:p>
            <a:pPr algn="ctr"/>
            <a:r>
              <a:rPr lang="nl-BE" dirty="0" smtClean="0">
                <a:solidFill>
                  <a:srgbClr val="000000"/>
                </a:solidFill>
              </a:rPr>
              <a:t>reparatie C en D</a:t>
            </a:r>
            <a:endParaRPr lang="nl-BE" dirty="0">
              <a:solidFill>
                <a:srgbClr val="000000"/>
              </a:solidFill>
            </a:endParaRPr>
          </a:p>
        </p:txBody>
      </p:sp>
      <p:sp>
        <p:nvSpPr>
          <p:cNvPr id="15" name="Pijl-rechts 14"/>
          <p:cNvSpPr/>
          <p:nvPr/>
        </p:nvSpPr>
        <p:spPr>
          <a:xfrm>
            <a:off x="3779912" y="3103714"/>
            <a:ext cx="1512168" cy="41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rechts 15"/>
          <p:cNvSpPr/>
          <p:nvPr/>
        </p:nvSpPr>
        <p:spPr>
          <a:xfrm>
            <a:off x="3815916" y="4578628"/>
            <a:ext cx="1512168" cy="41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Pijl-rechts 16"/>
          <p:cNvSpPr/>
          <p:nvPr/>
        </p:nvSpPr>
        <p:spPr>
          <a:xfrm>
            <a:off x="3783410" y="6174183"/>
            <a:ext cx="1512168" cy="41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rechts 17"/>
          <p:cNvSpPr/>
          <p:nvPr/>
        </p:nvSpPr>
        <p:spPr>
          <a:xfrm rot="9202750">
            <a:off x="3766087" y="3878443"/>
            <a:ext cx="1512168" cy="41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rechts 18"/>
          <p:cNvSpPr/>
          <p:nvPr/>
        </p:nvSpPr>
        <p:spPr>
          <a:xfrm rot="9202750">
            <a:off x="3793738" y="5394598"/>
            <a:ext cx="1512168" cy="41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5780360" y="287416"/>
            <a:ext cx="3168352" cy="923330"/>
          </a:xfrm>
          <a:prstGeom prst="rect">
            <a:avLst/>
          </a:prstGeom>
          <a:noFill/>
        </p:spPr>
        <p:txBody>
          <a:bodyPr wrap="square" rtlCol="0">
            <a:spAutoFit/>
          </a:bodyPr>
          <a:lstStyle/>
          <a:p>
            <a:r>
              <a:rPr lang="nl-BE" b="1" dirty="0" smtClean="0"/>
              <a:t>PUBLIEK</a:t>
            </a:r>
            <a:r>
              <a:rPr lang="nl-BE" dirty="0" smtClean="0"/>
              <a:t>: wat is het sterkste/ meest overtuigende argument en waarom?</a:t>
            </a:r>
            <a:endParaRPr lang="nl-BE" dirty="0"/>
          </a:p>
        </p:txBody>
      </p:sp>
    </p:spTree>
    <p:extLst>
      <p:ext uri="{BB962C8B-B14F-4D97-AF65-F5344CB8AC3E}">
        <p14:creationId xmlns:p14="http://schemas.microsoft.com/office/powerpoint/2010/main" val="1160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kstvak 37"/>
          <p:cNvSpPr txBox="1"/>
          <p:nvPr/>
        </p:nvSpPr>
        <p:spPr>
          <a:xfrm>
            <a:off x="379266" y="2569774"/>
            <a:ext cx="5946937"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COMPROMIS</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 oplossing waar iedereen zich goed bij voelt of akkoord mee kan gaan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Niemand </a:t>
            </a:r>
            <a:r>
              <a:rPr kumimoji="0" lang="nl-BE"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krijgt ‘volledig gelijk’.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Iedereen </a:t>
            </a:r>
            <a:r>
              <a:rPr kumimoji="0" lang="nl-BE"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geeft wat toe.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Een goed compromis houdt rekening met 	</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het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GEVOEL</a:t>
            </a: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en de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BEHOEFTE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van de verschillende partijen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 wat </a:t>
            </a:r>
            <a:r>
              <a:rPr kumimoji="0" lang="nl-BE" sz="22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‘niet onderhandelbaar’</a:t>
            </a: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is</a:t>
            </a:r>
          </a:p>
        </p:txBody>
      </p:sp>
      <p:sp>
        <p:nvSpPr>
          <p:cNvPr id="18" name="Rechthoek 17"/>
          <p:cNvSpPr/>
          <p:nvPr/>
        </p:nvSpPr>
        <p:spPr>
          <a:xfrm>
            <a:off x="395446" y="1473415"/>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8" name="Tekstvak 7"/>
          <p:cNvSpPr txBox="1"/>
          <p:nvPr/>
        </p:nvSpPr>
        <p:spPr>
          <a:xfrm>
            <a:off x="1408030" y="1502666"/>
            <a:ext cx="47021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Zoek het compromis</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pic>
        <p:nvPicPr>
          <p:cNvPr id="19" name="Afbeelding 18"/>
          <p:cNvPicPr/>
          <p:nvPr/>
        </p:nvPicPr>
        <p:blipFill>
          <a:blip r:embed="rId3">
            <a:extLst>
              <a:ext uri="{28A0092B-C50C-407E-A947-70E740481C1C}">
                <a14:useLocalDpi xmlns:a14="http://schemas.microsoft.com/office/drawing/2010/main" val="0"/>
              </a:ext>
            </a:extLst>
          </a:blip>
          <a:srcRect/>
          <a:stretch>
            <a:fillRect/>
          </a:stretch>
        </p:blipFill>
        <p:spPr bwMode="auto">
          <a:xfrm>
            <a:off x="6218192" y="1340947"/>
            <a:ext cx="2545987" cy="2376849"/>
          </a:xfrm>
          <a:prstGeom prst="rect">
            <a:avLst/>
          </a:prstGeom>
          <a:noFill/>
        </p:spPr>
      </p:pic>
      <p:pic>
        <p:nvPicPr>
          <p:cNvPr id="20" name="Afbeelding 19"/>
          <p:cNvPicPr/>
          <p:nvPr/>
        </p:nvPicPr>
        <p:blipFill>
          <a:blip r:embed="rId4">
            <a:extLst>
              <a:ext uri="{28A0092B-C50C-407E-A947-70E740481C1C}">
                <a14:useLocalDpi xmlns:a14="http://schemas.microsoft.com/office/drawing/2010/main" val="0"/>
              </a:ext>
            </a:extLst>
          </a:blip>
          <a:srcRect/>
          <a:stretch>
            <a:fillRect/>
          </a:stretch>
        </p:blipFill>
        <p:spPr bwMode="auto">
          <a:xfrm>
            <a:off x="6254703" y="3638579"/>
            <a:ext cx="2376097" cy="2951564"/>
          </a:xfrm>
          <a:prstGeom prst="rect">
            <a:avLst/>
          </a:prstGeom>
          <a:noFill/>
        </p:spPr>
      </p:pic>
    </p:spTree>
    <p:extLst>
      <p:ext uri="{BB962C8B-B14F-4D97-AF65-F5344CB8AC3E}">
        <p14:creationId xmlns:p14="http://schemas.microsoft.com/office/powerpoint/2010/main" val="4217162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Zoek het compromis</a:t>
            </a:r>
            <a:endParaRPr lang="nl-BE" sz="3600" dirty="0"/>
          </a:p>
        </p:txBody>
      </p:sp>
      <p:sp>
        <p:nvSpPr>
          <p:cNvPr id="3" name="Tijdelijke aanduiding voor inhoud 2"/>
          <p:cNvSpPr>
            <a:spLocks noGrp="1"/>
          </p:cNvSpPr>
          <p:nvPr>
            <p:ph idx="1"/>
          </p:nvPr>
        </p:nvSpPr>
        <p:spPr>
          <a:xfrm>
            <a:off x="457200" y="1600201"/>
            <a:ext cx="4978896" cy="4349080"/>
          </a:xfrm>
        </p:spPr>
        <p:txBody>
          <a:bodyPr>
            <a:normAutofit fontScale="62500" lnSpcReduction="20000"/>
          </a:bodyPr>
          <a:lstStyle/>
          <a:p>
            <a:pPr marL="0" indent="0">
              <a:buNone/>
            </a:pPr>
            <a:r>
              <a:rPr lang="nl-BE" b="1" dirty="0" smtClean="0"/>
              <a:t>SITUATIE</a:t>
            </a:r>
            <a:r>
              <a:rPr lang="nl-BE" dirty="0" smtClean="0"/>
              <a:t>: </a:t>
            </a:r>
            <a:r>
              <a:rPr lang="nl-BE" dirty="0"/>
              <a:t>‘Meisjes mochten een hoofddoek dragen op school. Toen waren er steeds meer meisjes met hoofddoek, die kritiek gaven op meisjes zonder hoofddoek. Toen besliste de directrice dat niemand op school nog een hoofddoek mocht dragen</a:t>
            </a:r>
            <a:r>
              <a:rPr lang="nl-BE" dirty="0" smtClean="0"/>
              <a:t>.’</a:t>
            </a:r>
          </a:p>
          <a:p>
            <a:pPr marL="0" indent="0">
              <a:buNone/>
            </a:pPr>
            <a:endParaRPr lang="nl-BE" dirty="0"/>
          </a:p>
          <a:p>
            <a:r>
              <a:rPr lang="nl-BE" dirty="0" smtClean="0"/>
              <a:t>Wat </a:t>
            </a:r>
            <a:r>
              <a:rPr lang="nl-BE" dirty="0"/>
              <a:t>zou het </a:t>
            </a:r>
            <a:r>
              <a:rPr lang="nl-BE" b="1" dirty="0"/>
              <a:t>GEVOEL</a:t>
            </a:r>
            <a:r>
              <a:rPr lang="nl-BE" dirty="0"/>
              <a:t> kunnen zijn, bij </a:t>
            </a:r>
            <a:r>
              <a:rPr lang="nl-BE" dirty="0" smtClean="0"/>
              <a:t>de drie partijen </a:t>
            </a:r>
            <a:r>
              <a:rPr lang="nl-BE" i="1" dirty="0" smtClean="0"/>
              <a:t>(vóór het verbod</a:t>
            </a:r>
            <a:r>
              <a:rPr lang="nl-BE" dirty="0" smtClean="0"/>
              <a:t>)?</a:t>
            </a:r>
            <a:endParaRPr lang="nl-BE" dirty="0"/>
          </a:p>
          <a:p>
            <a:r>
              <a:rPr lang="nl-BE" dirty="0"/>
              <a:t>Wat zou de </a:t>
            </a:r>
            <a:r>
              <a:rPr lang="nl-BE" b="1" dirty="0"/>
              <a:t>BEHOEFTE</a:t>
            </a:r>
            <a:r>
              <a:rPr lang="nl-BE" dirty="0"/>
              <a:t> kunnen zijn, bij </a:t>
            </a:r>
            <a:r>
              <a:rPr lang="nl-BE" dirty="0" smtClean="0"/>
              <a:t>de drie </a:t>
            </a:r>
            <a:r>
              <a:rPr lang="nl-BE" dirty="0"/>
              <a:t>partijen</a:t>
            </a:r>
            <a:r>
              <a:rPr lang="nl-BE" dirty="0" smtClean="0"/>
              <a:t>?</a:t>
            </a:r>
          </a:p>
          <a:p>
            <a:r>
              <a:rPr lang="nl-BE" dirty="0" smtClean="0"/>
              <a:t>Wat is mogelijk </a:t>
            </a:r>
            <a:r>
              <a:rPr lang="nl-BE" b="1" dirty="0" smtClean="0"/>
              <a:t>niet onderhandelbaar</a:t>
            </a:r>
            <a:r>
              <a:rPr lang="nl-BE" dirty="0" smtClean="0"/>
              <a:t>?</a:t>
            </a:r>
            <a:endParaRPr lang="nl-BE" dirty="0"/>
          </a:p>
          <a:p>
            <a:r>
              <a:rPr lang="nl-BE" dirty="0"/>
              <a:t>Wat is een mogelijk </a:t>
            </a:r>
            <a:r>
              <a:rPr lang="nl-BE" b="1" dirty="0"/>
              <a:t>COMPROMIS</a:t>
            </a:r>
            <a:r>
              <a:rPr lang="nl-BE" dirty="0"/>
              <a:t>? </a:t>
            </a:r>
          </a:p>
          <a:p>
            <a:pPr marL="0" indent="0">
              <a:buNone/>
            </a:pP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pic>
        <p:nvPicPr>
          <p:cNvPr id="6" name="Picture 3" descr="C:\Users\sx70466\Desktop\media_xll_6279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1612523"/>
            <a:ext cx="3297634" cy="186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sx70466\Desktop\193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586" y="4149080"/>
            <a:ext cx="3249870" cy="16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2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Zoek het compromis</a:t>
            </a:r>
            <a:endParaRPr lang="nl-BE" sz="3600" dirty="0"/>
          </a:p>
        </p:txBody>
      </p:sp>
      <p:sp>
        <p:nvSpPr>
          <p:cNvPr id="3" name="Tijdelijke aanduiding voor inhoud 2"/>
          <p:cNvSpPr>
            <a:spLocks noGrp="1"/>
          </p:cNvSpPr>
          <p:nvPr>
            <p:ph idx="1"/>
          </p:nvPr>
        </p:nvSpPr>
        <p:spPr>
          <a:xfrm>
            <a:off x="457200" y="1600201"/>
            <a:ext cx="4834880" cy="4349080"/>
          </a:xfrm>
        </p:spPr>
        <p:txBody>
          <a:bodyPr>
            <a:normAutofit fontScale="62500" lnSpcReduction="20000"/>
          </a:bodyPr>
          <a:lstStyle/>
          <a:p>
            <a:pPr marL="0" indent="0">
              <a:buNone/>
            </a:pPr>
            <a:r>
              <a:rPr lang="nl-BE" b="1" dirty="0" smtClean="0"/>
              <a:t>SITUATIE</a:t>
            </a:r>
            <a:r>
              <a:rPr lang="nl-BE" dirty="0" smtClean="0"/>
              <a:t>: </a:t>
            </a:r>
            <a:r>
              <a:rPr lang="nl-BE" dirty="0"/>
              <a:t>‘De leraar biologie geeft een les rond </a:t>
            </a:r>
            <a:r>
              <a:rPr lang="nl-BE" dirty="0" err="1"/>
              <a:t>Charles</a:t>
            </a:r>
            <a:r>
              <a:rPr lang="nl-BE" dirty="0"/>
              <a:t> Darwin. Hij vertelt dat de mens niet geschapen is, maar geëvolueerd uit de apen. Een jongen in de klas staat recht, zegt dat hij die westerse propaganda niet wil geloven en stapt de klas uit</a:t>
            </a:r>
            <a:r>
              <a:rPr lang="nl-BE" dirty="0" smtClean="0"/>
              <a:t>.’</a:t>
            </a:r>
          </a:p>
          <a:p>
            <a:pPr marL="0" indent="0">
              <a:buNone/>
            </a:pPr>
            <a:endParaRPr lang="nl-BE" dirty="0"/>
          </a:p>
          <a:p>
            <a:r>
              <a:rPr lang="nl-BE" dirty="0" smtClean="0"/>
              <a:t>Wat </a:t>
            </a:r>
            <a:r>
              <a:rPr lang="nl-BE" dirty="0"/>
              <a:t>zou het </a:t>
            </a:r>
            <a:r>
              <a:rPr lang="nl-BE" b="1" dirty="0"/>
              <a:t>GEVOEL</a:t>
            </a:r>
            <a:r>
              <a:rPr lang="nl-BE" dirty="0"/>
              <a:t> kunnen zijn, bij beide partijen?</a:t>
            </a:r>
          </a:p>
          <a:p>
            <a:r>
              <a:rPr lang="nl-BE" dirty="0"/>
              <a:t>Wat zou de </a:t>
            </a:r>
            <a:r>
              <a:rPr lang="nl-BE" b="1" dirty="0"/>
              <a:t>BEHOEFTE</a:t>
            </a:r>
            <a:r>
              <a:rPr lang="nl-BE" dirty="0"/>
              <a:t> kunnen zijn, bij beide partijen</a:t>
            </a:r>
            <a:r>
              <a:rPr lang="nl-BE" dirty="0" smtClean="0"/>
              <a:t>?</a:t>
            </a:r>
          </a:p>
          <a:p>
            <a:r>
              <a:rPr lang="nl-BE" dirty="0" smtClean="0"/>
              <a:t>Wat is mogelijk </a:t>
            </a:r>
            <a:r>
              <a:rPr lang="nl-BE" b="1" dirty="0" smtClean="0"/>
              <a:t>niet onderhandelbaar</a:t>
            </a:r>
            <a:r>
              <a:rPr lang="nl-BE" dirty="0" smtClean="0"/>
              <a:t>?</a:t>
            </a:r>
            <a:endParaRPr lang="nl-BE" dirty="0"/>
          </a:p>
          <a:p>
            <a:r>
              <a:rPr lang="nl-BE" dirty="0"/>
              <a:t>Wat is een mogelijk </a:t>
            </a:r>
            <a:r>
              <a:rPr lang="nl-BE" b="1" dirty="0"/>
              <a:t>COMPROMIS</a:t>
            </a:r>
            <a:r>
              <a:rPr lang="nl-BE" dirty="0"/>
              <a:t>? </a:t>
            </a:r>
          </a:p>
          <a:p>
            <a:pPr marL="0" indent="0">
              <a:buNone/>
            </a:pPr>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45</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pic>
        <p:nvPicPr>
          <p:cNvPr id="1026" name="Picture 2" descr="C:\Users\sx70466\Desktop\1-694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138" y="1600201"/>
            <a:ext cx="3202662" cy="1900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x70466\Desktop\th2ZM24W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466" y="3429000"/>
            <a:ext cx="3192334" cy="17914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x70466\Desktop\thMIM84Z6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466" y="4866272"/>
            <a:ext cx="3192334" cy="12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3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COMPROMIS-rollenspel</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Is de oplossing van de directie een goed compromis? Waarom (niet)?</a:t>
            </a:r>
          </a:p>
          <a:p>
            <a:r>
              <a:rPr lang="nl-BE" b="1" dirty="0" smtClean="0"/>
              <a:t>GEZOCHT:</a:t>
            </a:r>
            <a:r>
              <a:rPr lang="nl-BE" dirty="0" smtClean="0"/>
              <a:t> drie spelers in de cirkel</a:t>
            </a:r>
          </a:p>
          <a:p>
            <a:r>
              <a:rPr lang="nl-BE" b="1" dirty="0" smtClean="0"/>
              <a:t>OPDRACHT:</a:t>
            </a:r>
            <a:r>
              <a:rPr lang="nl-BE" dirty="0" smtClean="0"/>
              <a:t> zoek het compromis vanuit zelfde startsituatie</a:t>
            </a:r>
          </a:p>
          <a:p>
            <a:r>
              <a:rPr lang="nl-BE" b="1" dirty="0" smtClean="0"/>
              <a:t>SPELER:</a:t>
            </a:r>
            <a:r>
              <a:rPr lang="nl-BE" dirty="0" smtClean="0"/>
              <a:t> steek hand op voor hulp</a:t>
            </a:r>
          </a:p>
          <a:p>
            <a:r>
              <a:rPr lang="nl-BE" b="1" dirty="0" smtClean="0"/>
              <a:t>PUBLIEK:</a:t>
            </a:r>
            <a:r>
              <a:rPr lang="nl-BE" dirty="0" smtClean="0"/>
              <a:t> steek hand op bij inspiratie</a:t>
            </a:r>
          </a:p>
          <a:p>
            <a:r>
              <a:rPr lang="nl-BE" b="1" dirty="0" smtClean="0"/>
              <a:t>GESLACHT:</a:t>
            </a:r>
            <a:r>
              <a:rPr lang="nl-BE" dirty="0" smtClean="0"/>
              <a:t> doet er niet toe…</a:t>
            </a: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46</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12102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rgbClr val="333333"/>
                </a:solidFill>
                <a:latin typeface="Verdana" pitchFamily="34" charset="0"/>
              </a:defRPr>
            </a:lvl1pPr>
            <a:lvl2pPr marL="742950" indent="-285750">
              <a:defRPr>
                <a:solidFill>
                  <a:srgbClr val="333333"/>
                </a:solidFill>
                <a:latin typeface="Verdana" pitchFamily="34" charset="0"/>
              </a:defRPr>
            </a:lvl2pPr>
            <a:lvl3pPr marL="1143000" indent="-228600">
              <a:defRPr>
                <a:solidFill>
                  <a:srgbClr val="333333"/>
                </a:solidFill>
                <a:latin typeface="Verdana" pitchFamily="34" charset="0"/>
              </a:defRPr>
            </a:lvl3pPr>
            <a:lvl4pPr marL="1600200" indent="-228600">
              <a:defRPr>
                <a:solidFill>
                  <a:srgbClr val="333333"/>
                </a:solidFill>
                <a:latin typeface="Verdana" pitchFamily="34" charset="0"/>
              </a:defRPr>
            </a:lvl4pPr>
            <a:lvl5pPr marL="2057400" indent="-228600">
              <a:defRPr>
                <a:solidFill>
                  <a:srgbClr val="333333"/>
                </a:solidFill>
                <a:latin typeface="Verdana" pitchFamily="34" charset="0"/>
              </a:defRPr>
            </a:lvl5pPr>
            <a:lvl6pPr marL="2514600" indent="-228600" eaLnBrk="0" fontAlgn="base" hangingPunct="0">
              <a:spcBef>
                <a:spcPct val="0"/>
              </a:spcBef>
              <a:spcAft>
                <a:spcPct val="0"/>
              </a:spcAft>
              <a:defRPr>
                <a:solidFill>
                  <a:srgbClr val="333333"/>
                </a:solidFill>
                <a:latin typeface="Verdana" pitchFamily="34" charset="0"/>
              </a:defRPr>
            </a:lvl6pPr>
            <a:lvl7pPr marL="2971800" indent="-228600" eaLnBrk="0" fontAlgn="base" hangingPunct="0">
              <a:spcBef>
                <a:spcPct val="0"/>
              </a:spcBef>
              <a:spcAft>
                <a:spcPct val="0"/>
              </a:spcAft>
              <a:defRPr>
                <a:solidFill>
                  <a:srgbClr val="333333"/>
                </a:solidFill>
                <a:latin typeface="Verdana" pitchFamily="34" charset="0"/>
              </a:defRPr>
            </a:lvl7pPr>
            <a:lvl8pPr marL="3429000" indent="-228600" eaLnBrk="0" fontAlgn="base" hangingPunct="0">
              <a:spcBef>
                <a:spcPct val="0"/>
              </a:spcBef>
              <a:spcAft>
                <a:spcPct val="0"/>
              </a:spcAft>
              <a:defRPr>
                <a:solidFill>
                  <a:srgbClr val="333333"/>
                </a:solidFill>
                <a:latin typeface="Verdana" pitchFamily="34" charset="0"/>
              </a:defRPr>
            </a:lvl8pPr>
            <a:lvl9pPr marL="3886200" indent="-228600" eaLnBrk="0" fontAlgn="base" hangingPunct="0">
              <a:spcBef>
                <a:spcPct val="0"/>
              </a:spcBef>
              <a:spcAft>
                <a:spcPct val="0"/>
              </a:spcAft>
              <a:defRPr>
                <a:solidFill>
                  <a:srgbClr val="333333"/>
                </a:solidFill>
                <a:latin typeface="Verdana" pitchFamily="34" charset="0"/>
              </a:defRPr>
            </a:lvl9pPr>
          </a:lstStyle>
          <a:p>
            <a:fld id="{1D1BA302-EE1B-45DA-8520-21EF170BC777}" type="slidenum">
              <a:rPr lang="nl-BE" altLang="nl-BE" smtClean="0">
                <a:solidFill>
                  <a:srgbClr val="F05A41"/>
                </a:solidFill>
                <a:latin typeface="Arial" charset="0"/>
                <a:cs typeface="Arial" charset="0"/>
              </a:rPr>
              <a:pPr/>
              <a:t>47</a:t>
            </a:fld>
            <a:endParaRPr lang="nl-BE" altLang="nl-BE" smtClean="0">
              <a:solidFill>
                <a:srgbClr val="F05A41"/>
              </a:solidFill>
              <a:latin typeface="Arial" charset="0"/>
              <a:cs typeface="Arial"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Rechthoek 6"/>
          <p:cNvSpPr/>
          <p:nvPr/>
        </p:nvSpPr>
        <p:spPr>
          <a:xfrm>
            <a:off x="250825" y="260350"/>
            <a:ext cx="4105275" cy="25209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t>A</a:t>
            </a:r>
            <a:r>
              <a:rPr lang="nl-BE" dirty="0"/>
              <a:t> </a:t>
            </a:r>
          </a:p>
          <a:p>
            <a:pPr algn="ctr">
              <a:defRPr/>
            </a:pPr>
            <a:endParaRPr lang="nl-BE" dirty="0"/>
          </a:p>
          <a:p>
            <a:pPr algn="ctr">
              <a:defRPr/>
            </a:pPr>
            <a:r>
              <a:rPr lang="nl-BE" dirty="0"/>
              <a:t>‘Zwarte Piet is zuiver racisme: een stereotiep beeld van de domme zwarte knecht, recht uit de tijd van het kolonialisme. Dat is beledigend, en zou verboden moeten worden!’ </a:t>
            </a:r>
          </a:p>
        </p:txBody>
      </p:sp>
      <p:sp>
        <p:nvSpPr>
          <p:cNvPr id="8" name="Rechthoek 7"/>
          <p:cNvSpPr/>
          <p:nvPr/>
        </p:nvSpPr>
        <p:spPr>
          <a:xfrm>
            <a:off x="4787900" y="260350"/>
            <a:ext cx="4105275" cy="25209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t>B </a:t>
            </a:r>
          </a:p>
          <a:p>
            <a:pPr algn="ctr">
              <a:defRPr/>
            </a:pPr>
            <a:endParaRPr lang="nl-BE" b="1" dirty="0"/>
          </a:p>
          <a:p>
            <a:pPr algn="ctr">
              <a:defRPr/>
            </a:pPr>
            <a:r>
              <a:rPr lang="nl-BE" dirty="0"/>
              <a:t>‘Het Sinterklaasfeest maakt deel uit van onze traditie. Het is ook vooral een leuk kinderfeest. We moeten die traditie net beschermen, en zeker niet afschaffen!’</a:t>
            </a:r>
          </a:p>
        </p:txBody>
      </p:sp>
      <p:sp>
        <p:nvSpPr>
          <p:cNvPr id="9" name="Rechthoek 8"/>
          <p:cNvSpPr/>
          <p:nvPr/>
        </p:nvSpPr>
        <p:spPr>
          <a:xfrm>
            <a:off x="246380" y="4612931"/>
            <a:ext cx="8646795" cy="9350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i="1" dirty="0"/>
              <a:t>Concrete vraag</a:t>
            </a:r>
            <a:r>
              <a:rPr lang="nl-BE" dirty="0"/>
              <a:t>: </a:t>
            </a:r>
            <a:r>
              <a:rPr lang="nl-BE" dirty="0" smtClean="0"/>
              <a:t>‘</a:t>
            </a:r>
            <a:r>
              <a:rPr lang="nl-BE" dirty="0"/>
              <a:t>Straks is het weer 6 december, en gaat ook op school en in de stad weer Sinterklaas gevierd worden. </a:t>
            </a:r>
          </a:p>
          <a:p>
            <a:pPr algn="ctr">
              <a:defRPr/>
            </a:pPr>
            <a:r>
              <a:rPr lang="nl-BE" dirty="0"/>
              <a:t>Hoe pakken we dit aan, zodat iedereen zich daar lekker bij voelt?’</a:t>
            </a:r>
          </a:p>
        </p:txBody>
      </p:sp>
      <p:pic>
        <p:nvPicPr>
          <p:cNvPr id="34823" name="Picture 2" descr="C:\Users\sx70466\Desktop\naamloze map2\0c3258fd-d02c-4481-beee-80d1a30b02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81300"/>
            <a:ext cx="295275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6" descr="C:\Users\sx70466\Desktop\piet\zwarte-piet-ni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2836863"/>
            <a:ext cx="1749425"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1" descr="C:\Users\sx70466\Desktop\piet\crop_25601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2781300"/>
            <a:ext cx="29337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p:cNvSpPr/>
          <p:nvPr/>
        </p:nvSpPr>
        <p:spPr>
          <a:xfrm>
            <a:off x="250031" y="5643765"/>
            <a:ext cx="3025825" cy="107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t>z</a:t>
            </a:r>
            <a:r>
              <a:rPr lang="nl-BE" sz="2800" b="1" dirty="0" smtClean="0"/>
              <a:t>oeken naar </a:t>
            </a:r>
          </a:p>
          <a:p>
            <a:pPr algn="ctr"/>
            <a:r>
              <a:rPr lang="nl-BE" sz="2800" b="1" dirty="0" smtClean="0"/>
              <a:t>COMPROMIS</a:t>
            </a:r>
            <a:endParaRPr lang="nl-BE" sz="2800" b="1" dirty="0"/>
          </a:p>
        </p:txBody>
      </p:sp>
      <p:sp>
        <p:nvSpPr>
          <p:cNvPr id="12" name="Rechthoek 11"/>
          <p:cNvSpPr/>
          <p:nvPr/>
        </p:nvSpPr>
        <p:spPr>
          <a:xfrm>
            <a:off x="3275855" y="5643765"/>
            <a:ext cx="5617319" cy="10781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nl-BE" sz="2000" i="1" dirty="0" smtClean="0"/>
              <a:t>Hoe </a:t>
            </a:r>
            <a:r>
              <a:rPr lang="nl-BE" sz="2000" b="1" i="1" dirty="0" smtClean="0"/>
              <a:t>VOEL</a:t>
            </a:r>
            <a:r>
              <a:rPr lang="nl-BE" sz="2000" i="1" dirty="0" smtClean="0"/>
              <a:t> je je bij deze situatie? </a:t>
            </a:r>
          </a:p>
          <a:p>
            <a:pPr algn="r">
              <a:defRPr/>
            </a:pPr>
            <a:r>
              <a:rPr lang="nl-BE" sz="2000" i="1" dirty="0" smtClean="0"/>
              <a:t>Wat heb je </a:t>
            </a:r>
            <a:r>
              <a:rPr lang="nl-BE" sz="2000" b="1" i="1" dirty="0" smtClean="0"/>
              <a:t>NODIG</a:t>
            </a:r>
            <a:r>
              <a:rPr lang="nl-BE" sz="2000" i="1" dirty="0" smtClean="0"/>
              <a:t>?</a:t>
            </a:r>
          </a:p>
          <a:p>
            <a:pPr algn="r">
              <a:defRPr/>
            </a:pPr>
            <a:r>
              <a:rPr lang="nl-BE" sz="2000" i="1" dirty="0" smtClean="0"/>
              <a:t>Wat is </a:t>
            </a:r>
            <a:r>
              <a:rPr lang="nl-BE" sz="2000" b="1" i="1" dirty="0" smtClean="0"/>
              <a:t>NIET ONDERHANDELBAAR </a:t>
            </a:r>
            <a:r>
              <a:rPr lang="nl-BE" sz="2000" i="1" dirty="0" smtClean="0"/>
              <a:t>voor jou?</a:t>
            </a:r>
            <a:r>
              <a:rPr lang="nl-BE" sz="2000" dirty="0" smtClean="0"/>
              <a:t> </a:t>
            </a:r>
            <a:endParaRPr lang="nl-BE" sz="2000" dirty="0"/>
          </a:p>
        </p:txBody>
      </p:sp>
    </p:spTree>
    <p:extLst>
      <p:ext uri="{BB962C8B-B14F-4D97-AF65-F5344CB8AC3E}">
        <p14:creationId xmlns:p14="http://schemas.microsoft.com/office/powerpoint/2010/main" val="373918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numm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rgbClr val="333333"/>
                </a:solidFill>
                <a:latin typeface="Verdana" pitchFamily="34" charset="0"/>
              </a:defRPr>
            </a:lvl1pPr>
            <a:lvl2pPr marL="742950" indent="-285750">
              <a:defRPr>
                <a:solidFill>
                  <a:srgbClr val="333333"/>
                </a:solidFill>
                <a:latin typeface="Verdana" pitchFamily="34" charset="0"/>
              </a:defRPr>
            </a:lvl2pPr>
            <a:lvl3pPr marL="1143000" indent="-228600">
              <a:defRPr>
                <a:solidFill>
                  <a:srgbClr val="333333"/>
                </a:solidFill>
                <a:latin typeface="Verdana" pitchFamily="34" charset="0"/>
              </a:defRPr>
            </a:lvl3pPr>
            <a:lvl4pPr marL="1600200" indent="-228600">
              <a:defRPr>
                <a:solidFill>
                  <a:srgbClr val="333333"/>
                </a:solidFill>
                <a:latin typeface="Verdana" pitchFamily="34" charset="0"/>
              </a:defRPr>
            </a:lvl4pPr>
            <a:lvl5pPr marL="2057400" indent="-228600">
              <a:defRPr>
                <a:solidFill>
                  <a:srgbClr val="333333"/>
                </a:solidFill>
                <a:latin typeface="Verdana" pitchFamily="34" charset="0"/>
              </a:defRPr>
            </a:lvl5pPr>
            <a:lvl6pPr marL="2514600" indent="-228600" eaLnBrk="0" fontAlgn="base" hangingPunct="0">
              <a:spcBef>
                <a:spcPct val="0"/>
              </a:spcBef>
              <a:spcAft>
                <a:spcPct val="0"/>
              </a:spcAft>
              <a:defRPr>
                <a:solidFill>
                  <a:srgbClr val="333333"/>
                </a:solidFill>
                <a:latin typeface="Verdana" pitchFamily="34" charset="0"/>
              </a:defRPr>
            </a:lvl6pPr>
            <a:lvl7pPr marL="2971800" indent="-228600" eaLnBrk="0" fontAlgn="base" hangingPunct="0">
              <a:spcBef>
                <a:spcPct val="0"/>
              </a:spcBef>
              <a:spcAft>
                <a:spcPct val="0"/>
              </a:spcAft>
              <a:defRPr>
                <a:solidFill>
                  <a:srgbClr val="333333"/>
                </a:solidFill>
                <a:latin typeface="Verdana" pitchFamily="34" charset="0"/>
              </a:defRPr>
            </a:lvl7pPr>
            <a:lvl8pPr marL="3429000" indent="-228600" eaLnBrk="0" fontAlgn="base" hangingPunct="0">
              <a:spcBef>
                <a:spcPct val="0"/>
              </a:spcBef>
              <a:spcAft>
                <a:spcPct val="0"/>
              </a:spcAft>
              <a:defRPr>
                <a:solidFill>
                  <a:srgbClr val="333333"/>
                </a:solidFill>
                <a:latin typeface="Verdana" pitchFamily="34" charset="0"/>
              </a:defRPr>
            </a:lvl8pPr>
            <a:lvl9pPr marL="3886200" indent="-228600" eaLnBrk="0" fontAlgn="base" hangingPunct="0">
              <a:spcBef>
                <a:spcPct val="0"/>
              </a:spcBef>
              <a:spcAft>
                <a:spcPct val="0"/>
              </a:spcAft>
              <a:defRPr>
                <a:solidFill>
                  <a:srgbClr val="333333"/>
                </a:solidFill>
                <a:latin typeface="Verdana" pitchFamily="34" charset="0"/>
              </a:defRPr>
            </a:lvl9pPr>
          </a:lstStyle>
          <a:p>
            <a:fld id="{CCFB3146-32F1-461B-822E-668EF0EE8695}" type="slidenum">
              <a:rPr lang="nl-BE" altLang="nl-BE" smtClean="0">
                <a:solidFill>
                  <a:srgbClr val="F05A41"/>
                </a:solidFill>
                <a:latin typeface="Arial" charset="0"/>
                <a:cs typeface="Arial" charset="0"/>
              </a:rPr>
              <a:pPr/>
              <a:t>48</a:t>
            </a:fld>
            <a:endParaRPr lang="nl-BE" altLang="nl-BE" smtClean="0">
              <a:solidFill>
                <a:srgbClr val="F05A41"/>
              </a:solidFill>
              <a:latin typeface="Arial" charset="0"/>
              <a:cs typeface="Arial"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Rechthoek 6"/>
          <p:cNvSpPr/>
          <p:nvPr/>
        </p:nvSpPr>
        <p:spPr>
          <a:xfrm>
            <a:off x="250825" y="260350"/>
            <a:ext cx="4105275" cy="25209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t>A </a:t>
            </a:r>
          </a:p>
          <a:p>
            <a:pPr algn="ctr">
              <a:defRPr/>
            </a:pPr>
            <a:endParaRPr lang="nl-BE" dirty="0"/>
          </a:p>
          <a:p>
            <a:pPr algn="ctr">
              <a:defRPr/>
            </a:pPr>
            <a:r>
              <a:rPr lang="nl-BE" dirty="0" smtClean="0"/>
              <a:t>‘Media </a:t>
            </a:r>
            <a:r>
              <a:rPr lang="nl-BE" dirty="0"/>
              <a:t>en kunstenaars spotten soms met godsdienst. Ze maken heiligen of profeten belachelijk, of stellen hen schandelijk voor. Dat is beledigend en zou niet mogen.’</a:t>
            </a:r>
          </a:p>
          <a:p>
            <a:pPr algn="ctr">
              <a:defRPr/>
            </a:pPr>
            <a:endParaRPr lang="nl-BE" dirty="0"/>
          </a:p>
        </p:txBody>
      </p:sp>
      <p:sp>
        <p:nvSpPr>
          <p:cNvPr id="8" name="Rechthoek 7"/>
          <p:cNvSpPr/>
          <p:nvPr/>
        </p:nvSpPr>
        <p:spPr>
          <a:xfrm>
            <a:off x="4787900" y="260350"/>
            <a:ext cx="4105275" cy="25209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t>B </a:t>
            </a:r>
          </a:p>
          <a:p>
            <a:pPr algn="ctr">
              <a:defRPr/>
            </a:pPr>
            <a:endParaRPr lang="nl-BE" dirty="0"/>
          </a:p>
          <a:p>
            <a:pPr algn="ctr">
              <a:defRPr/>
            </a:pPr>
            <a:r>
              <a:rPr lang="nl-BE" dirty="0"/>
              <a:t>‘Vrijheid van meningsuiting is een belangrijk principe in onze democratie. Dat wil ook zeggen: het recht om met de godsdienst van iemand anders te lachen.’</a:t>
            </a:r>
          </a:p>
        </p:txBody>
      </p:sp>
      <p:sp>
        <p:nvSpPr>
          <p:cNvPr id="9" name="Rechthoek 8"/>
          <p:cNvSpPr/>
          <p:nvPr/>
        </p:nvSpPr>
        <p:spPr>
          <a:xfrm>
            <a:off x="250031" y="4725144"/>
            <a:ext cx="8642350" cy="9350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00" b="1" i="1" dirty="0"/>
              <a:t>Concrete vraag</a:t>
            </a:r>
            <a:r>
              <a:rPr lang="nl-BE" sz="1600" dirty="0"/>
              <a:t>: ‘Met de aanslag op </a:t>
            </a:r>
            <a:r>
              <a:rPr lang="nl-BE" sz="1600" dirty="0" err="1"/>
              <a:t>Charlie</a:t>
            </a:r>
            <a:r>
              <a:rPr lang="nl-BE" sz="1600" dirty="0"/>
              <a:t> </a:t>
            </a:r>
            <a:r>
              <a:rPr lang="nl-BE" sz="1600" dirty="0" err="1"/>
              <a:t>Hebdo</a:t>
            </a:r>
            <a:r>
              <a:rPr lang="nl-BE" sz="1600" dirty="0"/>
              <a:t> botsten twee meningen: die van vrijheid van meningsuiting, en die dat je niet mag lachen met godsdienst. Cartoonisten neerknallen is geen democratische oplossing voor dat meningsverschil. Wat is wel een oplossing?’</a:t>
            </a:r>
          </a:p>
        </p:txBody>
      </p:sp>
      <p:pic>
        <p:nvPicPr>
          <p:cNvPr id="35849" name="Picture 13" descr="C:\Users\sx70466\Desktop\charlie-hebdo-thum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6044"/>
            <a:ext cx="14763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6" descr="E:\naamloze map\we-weten-aanslag-charlie-hebdo-in-parij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586143"/>
            <a:ext cx="3417887"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3275855" y="5643765"/>
            <a:ext cx="5617319" cy="10781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nl-BE" sz="2000" i="1" dirty="0" smtClean="0"/>
              <a:t>Hoe </a:t>
            </a:r>
            <a:r>
              <a:rPr lang="nl-BE" sz="2000" b="1" i="1" dirty="0" smtClean="0"/>
              <a:t>VOEL</a:t>
            </a:r>
            <a:r>
              <a:rPr lang="nl-BE" sz="2000" i="1" dirty="0" smtClean="0"/>
              <a:t> je je bij deze situatie? </a:t>
            </a:r>
          </a:p>
          <a:p>
            <a:pPr algn="r">
              <a:defRPr/>
            </a:pPr>
            <a:r>
              <a:rPr lang="nl-BE" sz="2000" i="1" dirty="0" smtClean="0"/>
              <a:t>Wat heb je </a:t>
            </a:r>
            <a:r>
              <a:rPr lang="nl-BE" sz="2000" b="1" i="1" dirty="0" smtClean="0"/>
              <a:t>NODIG</a:t>
            </a:r>
            <a:r>
              <a:rPr lang="nl-BE" sz="2000" i="1" dirty="0" smtClean="0"/>
              <a:t>?</a:t>
            </a:r>
          </a:p>
          <a:p>
            <a:pPr algn="r">
              <a:defRPr/>
            </a:pPr>
            <a:r>
              <a:rPr lang="nl-BE" sz="2000" i="1" dirty="0" smtClean="0"/>
              <a:t>Wat is </a:t>
            </a:r>
            <a:r>
              <a:rPr lang="nl-BE" sz="2000" b="1" i="1" dirty="0" smtClean="0"/>
              <a:t>NIET ONDERHANDELBAAR </a:t>
            </a:r>
            <a:r>
              <a:rPr lang="nl-BE" sz="2000" i="1" dirty="0" smtClean="0"/>
              <a:t>voor jou?</a:t>
            </a:r>
            <a:r>
              <a:rPr lang="nl-BE" sz="2000" dirty="0" smtClean="0"/>
              <a:t> </a:t>
            </a:r>
            <a:endParaRPr lang="nl-BE" sz="2000" dirty="0"/>
          </a:p>
        </p:txBody>
      </p:sp>
      <p:pic>
        <p:nvPicPr>
          <p:cNvPr id="12" name="Picture 11" descr="E:\olv_campagnebee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483" y="2573365"/>
            <a:ext cx="1641617" cy="193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250031" y="5643765"/>
            <a:ext cx="3025825" cy="107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t>z</a:t>
            </a:r>
            <a:r>
              <a:rPr lang="nl-BE" sz="2800" b="1" dirty="0" smtClean="0"/>
              <a:t>oeken naar </a:t>
            </a:r>
          </a:p>
          <a:p>
            <a:pPr algn="ctr"/>
            <a:r>
              <a:rPr lang="nl-BE" sz="2800" b="1" dirty="0" smtClean="0"/>
              <a:t>COMPROMIS</a:t>
            </a:r>
            <a:endParaRPr lang="nl-BE" sz="2800" b="1" dirty="0"/>
          </a:p>
        </p:txBody>
      </p:sp>
    </p:spTree>
    <p:extLst>
      <p:ext uri="{BB962C8B-B14F-4D97-AF65-F5344CB8AC3E}">
        <p14:creationId xmlns:p14="http://schemas.microsoft.com/office/powerpoint/2010/main" val="103470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Eerste Hulp Bij Uitdagende Uitspraken </a:t>
            </a:r>
            <a:r>
              <a:rPr lang="nl-BE" sz="2400" dirty="0" smtClean="0"/>
              <a:t>(EHBUU) </a:t>
            </a:r>
            <a:endParaRPr lang="nl-BE" sz="1800" dirty="0">
              <a:solidFill>
                <a:srgbClr val="000000"/>
              </a:solidFill>
            </a:endParaRPr>
          </a:p>
        </p:txBody>
      </p:sp>
      <p:sp>
        <p:nvSpPr>
          <p:cNvPr id="3" name="Tijdelijke aanduiding voor inhoud 2"/>
          <p:cNvSpPr>
            <a:spLocks noGrp="1"/>
          </p:cNvSpPr>
          <p:nvPr>
            <p:ph idx="1"/>
          </p:nvPr>
        </p:nvSpPr>
        <p:spPr>
          <a:xfrm>
            <a:off x="457200" y="1600201"/>
            <a:ext cx="8229600" cy="4632114"/>
          </a:xfrm>
        </p:spPr>
        <p:txBody>
          <a:bodyPr>
            <a:normAutofit/>
          </a:bodyPr>
          <a:lstStyle/>
          <a:p>
            <a:pPr marL="0" indent="0">
              <a:buNone/>
            </a:pPr>
            <a:r>
              <a:rPr lang="nl-BE" b="1" dirty="0" err="1" smtClean="0">
                <a:solidFill>
                  <a:srgbClr val="F05A41"/>
                </a:solidFill>
              </a:rPr>
              <a:t>TOOLfiche</a:t>
            </a:r>
            <a:r>
              <a:rPr lang="nl-BE" b="1" dirty="0" smtClean="0">
                <a:solidFill>
                  <a:srgbClr val="F05A41"/>
                </a:solidFill>
              </a:rPr>
              <a:t> 1</a:t>
            </a:r>
          </a:p>
          <a:p>
            <a:r>
              <a:rPr lang="nl-BE" b="1" dirty="0" smtClean="0"/>
              <a:t>Begrens</a:t>
            </a:r>
            <a:r>
              <a:rPr lang="nl-BE" dirty="0" smtClean="0"/>
              <a:t> én </a:t>
            </a:r>
            <a:r>
              <a:rPr lang="nl-BE" b="1" dirty="0" smtClean="0"/>
              <a:t>nodig uit</a:t>
            </a:r>
          </a:p>
          <a:p>
            <a:r>
              <a:rPr lang="nl-BE" dirty="0"/>
              <a:t>Neem een positie in het </a:t>
            </a:r>
            <a:r>
              <a:rPr lang="nl-BE" b="1" dirty="0" smtClean="0"/>
              <a:t>midden</a:t>
            </a:r>
          </a:p>
          <a:p>
            <a:r>
              <a:rPr lang="nl-BE" dirty="0"/>
              <a:t>Maak</a:t>
            </a:r>
            <a:r>
              <a:rPr lang="nl-BE" b="1" dirty="0"/>
              <a:t> afspraken </a:t>
            </a:r>
            <a:r>
              <a:rPr lang="nl-BE" dirty="0"/>
              <a:t>en stel </a:t>
            </a:r>
            <a:r>
              <a:rPr lang="nl-BE" b="1" dirty="0"/>
              <a:t>regels </a:t>
            </a:r>
            <a:r>
              <a:rPr lang="nl-BE" dirty="0" smtClean="0"/>
              <a:t>op</a:t>
            </a:r>
            <a:endParaRPr lang="nl-BE" b="1" dirty="0" smtClean="0"/>
          </a:p>
          <a:p>
            <a:r>
              <a:rPr lang="nl-BE" b="1" dirty="0" smtClean="0"/>
              <a:t>Structureer: </a:t>
            </a:r>
          </a:p>
          <a:p>
            <a:pPr lvl="1"/>
            <a:r>
              <a:rPr lang="nl-BE" b="1" dirty="0"/>
              <a:t>inventariseer</a:t>
            </a:r>
            <a:r>
              <a:rPr lang="nl-BE" dirty="0"/>
              <a:t> de meningen in de klas</a:t>
            </a:r>
          </a:p>
          <a:p>
            <a:pPr marL="0" indent="0">
              <a:buNone/>
            </a:pPr>
            <a:endParaRPr lang="nl-BE" b="1" dirty="0" smtClean="0"/>
          </a:p>
          <a:p>
            <a:endParaRPr lang="nl-BE" dirty="0"/>
          </a:p>
        </p:txBody>
      </p:sp>
      <p:sp>
        <p:nvSpPr>
          <p:cNvPr id="4" name="Tijdelijke aanduiding voor dianummer 3"/>
          <p:cNvSpPr>
            <a:spLocks noGrp="1"/>
          </p:cNvSpPr>
          <p:nvPr>
            <p:ph type="sldNum" sz="quarter" idx="12"/>
          </p:nvPr>
        </p:nvSpPr>
        <p:spPr/>
        <p:txBody>
          <a:bodyPr/>
          <a:lstStyle/>
          <a:p>
            <a:pPr>
              <a:defRPr/>
            </a:pPr>
            <a:fld id="{573977E6-ECE3-4EBF-B1EC-9AB8E074A984}" type="slidenum">
              <a:rPr lang="nl-BE" smtClean="0"/>
              <a:pPr>
                <a:defRPr/>
              </a:pPr>
              <a:t>4</a:t>
            </a:fld>
            <a:endParaRPr lang="nl-BE"/>
          </a:p>
        </p:txBody>
      </p:sp>
      <p:sp>
        <p:nvSpPr>
          <p:cNvPr id="5" name="Tijdelijke aanduiding voor voettekst 4"/>
          <p:cNvSpPr>
            <a:spLocks noGrp="1"/>
          </p:cNvSpPr>
          <p:nvPr>
            <p:ph type="ftr" sz="quarter" idx="11"/>
          </p:nvPr>
        </p:nvSpPr>
        <p:spPr/>
        <p:txBody>
          <a:bodyPr/>
          <a:lstStyle/>
          <a:p>
            <a:pPr>
              <a:defRPr/>
            </a:pPr>
            <a:r>
              <a:rPr lang="nl-BE" smtClean="0"/>
              <a:t>atlas · integratie &amp; inburgering Antwerpen</a:t>
            </a:r>
            <a:endParaRPr lang="nl-BE" dirty="0"/>
          </a:p>
        </p:txBody>
      </p:sp>
    </p:spTree>
    <p:extLst>
      <p:ext uri="{BB962C8B-B14F-4D97-AF65-F5344CB8AC3E}">
        <p14:creationId xmlns:p14="http://schemas.microsoft.com/office/powerpoint/2010/main" val="41157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977E6-ECE3-4EBF-B1EC-9AB8E074A984}" type="slidenum">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smtClean="0">
                <a:ln>
                  <a:noFill/>
                </a:ln>
                <a:solidFill>
                  <a:srgbClr val="F05A41"/>
                </a:solidFill>
                <a:effectLst/>
                <a:uLnTx/>
                <a:uFillTx/>
                <a:latin typeface="Arial" panose="020B0604020202020204" pitchFamily="34" charset="0"/>
                <a:ea typeface="+mn-ea"/>
                <a:cs typeface="Arial" panose="020B0604020202020204" pitchFamily="34" charset="0"/>
              </a:rPr>
              <a:t>atlas · integratie &amp; inburgering Antwerpen</a:t>
            </a:r>
            <a:endParaRPr kumimoji="0" lang="nl-BE" sz="1200" b="0" i="0" u="none" strike="noStrike" kern="1200" cap="none" spc="0" normalizeH="0" baseline="0" noProof="0" dirty="0">
              <a:ln>
                <a:noFill/>
              </a:ln>
              <a:solidFill>
                <a:srgbClr val="F05A41"/>
              </a:solidFill>
              <a:effectLst/>
              <a:uLnTx/>
              <a:uFillTx/>
              <a:latin typeface="Arial" panose="020B0604020202020204" pitchFamily="34" charset="0"/>
              <a:ea typeface="+mn-ea"/>
              <a:cs typeface="Arial" panose="020B0604020202020204" pitchFamily="34" charset="0"/>
            </a:endParaRPr>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kstvak 6"/>
          <p:cNvSpPr txBox="1"/>
          <p:nvPr/>
        </p:nvSpPr>
        <p:spPr>
          <a:xfrm>
            <a:off x="352920" y="182304"/>
            <a:ext cx="4680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8000" b="1" i="0" u="none" strike="noStrike" kern="1200" cap="none" spc="0" normalizeH="0" baseline="0" noProof="0" dirty="0" err="1" smtClean="0">
                <a:ln>
                  <a:noFill/>
                </a:ln>
                <a:solidFill>
                  <a:srgbClr val="F05A41"/>
                </a:solidFill>
                <a:effectLst/>
                <a:uLnTx/>
                <a:uFillTx/>
                <a:latin typeface="Calibri" panose="020F0502020204030204" pitchFamily="34" charset="0"/>
                <a:ea typeface="+mn-ea"/>
                <a:cs typeface="Calibri" panose="020F0502020204030204" pitchFamily="34" charset="0"/>
              </a:rPr>
              <a:t>DemoKlap</a:t>
            </a:r>
            <a:r>
              <a:rPr kumimoji="0" lang="nl-BE" sz="8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  </a:t>
            </a:r>
            <a:endParaRPr kumimoji="0" lang="nl-BE" sz="8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kstvak 10"/>
          <p:cNvSpPr txBox="1"/>
          <p:nvPr/>
        </p:nvSpPr>
        <p:spPr>
          <a:xfrm>
            <a:off x="4962872" y="202174"/>
            <a:ext cx="3970784"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startregels voor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F05A41"/>
                </a:solidFill>
                <a:effectLst/>
                <a:uLnTx/>
                <a:uFillTx/>
                <a:latin typeface="Calibri" panose="020F0502020204030204" pitchFamily="34" charset="0"/>
                <a:ea typeface="+mn-ea"/>
                <a:cs typeface="Calibri" panose="020F0502020204030204" pitchFamily="34" charset="0"/>
              </a:rPr>
              <a:t>goed samenleven</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sp>
        <p:nvSpPr>
          <p:cNvPr id="39" name="Ovaal 38"/>
          <p:cNvSpPr/>
          <p:nvPr/>
        </p:nvSpPr>
        <p:spPr>
          <a:xfrm>
            <a:off x="6414697" y="2128023"/>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al 40"/>
          <p:cNvSpPr/>
          <p:nvPr/>
        </p:nvSpPr>
        <p:spPr>
          <a:xfrm>
            <a:off x="7794200"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al 41"/>
          <p:cNvSpPr/>
          <p:nvPr/>
        </p:nvSpPr>
        <p:spPr>
          <a:xfrm>
            <a:off x="8102664" y="2182191"/>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Koorde 42"/>
          <p:cNvSpPr/>
          <p:nvPr/>
        </p:nvSpPr>
        <p:spPr>
          <a:xfrm rot="16200000">
            <a:off x="7836884" y="2229923"/>
            <a:ext cx="439688" cy="523920"/>
          </a:xfrm>
          <a:prstGeom prst="chord">
            <a:avLst>
              <a:gd name="adj1" fmla="val 6398355"/>
              <a:gd name="adj2" fmla="val 153651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al 47"/>
          <p:cNvSpPr/>
          <p:nvPr/>
        </p:nvSpPr>
        <p:spPr>
          <a:xfrm>
            <a:off x="6110180" y="2119960"/>
            <a:ext cx="216024"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kstvak 37"/>
          <p:cNvSpPr txBox="1"/>
          <p:nvPr/>
        </p:nvSpPr>
        <p:spPr>
          <a:xfrm>
            <a:off x="379267" y="2569774"/>
            <a:ext cx="5416870"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Blijf niet hangen in de verschillen. Zoek naar wat je </a:t>
            </a: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gemeenschappelijk</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hebt.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We hebben gemeenschappelijke </a:t>
            </a: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problemen</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We zullen samen </a:t>
            </a:r>
            <a:r>
              <a:rPr kumimoji="0" lang="nl-BE"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oplossingen</a:t>
            </a:r>
            <a:r>
              <a:rPr kumimoji="0" lang="nl-BE" sz="2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moeten verzinnen.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Waar lig jij wakker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BE" sz="2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BE"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Wat kan en wil je daaraan doen?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Rechthoek 17"/>
          <p:cNvSpPr/>
          <p:nvPr/>
        </p:nvSpPr>
        <p:spPr>
          <a:xfrm>
            <a:off x="395446" y="1473415"/>
            <a:ext cx="936104" cy="80137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8" name="Tekstvak 7"/>
          <p:cNvSpPr txBox="1"/>
          <p:nvPr/>
        </p:nvSpPr>
        <p:spPr>
          <a:xfrm>
            <a:off x="1408030" y="1502666"/>
            <a:ext cx="74124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Bouw samen aan je toekomst</a:t>
            </a:r>
            <a:endParaRPr kumimoji="0" lang="nl-BE" sz="4000" b="1" i="0" u="none" strike="noStrike" kern="1200" cap="none" spc="0" normalizeH="0" baseline="0" noProof="0" dirty="0">
              <a:ln>
                <a:noFill/>
              </a:ln>
              <a:solidFill>
                <a:srgbClr val="F05A41"/>
              </a:solidFill>
              <a:effectLst/>
              <a:uLnTx/>
              <a:uFillTx/>
              <a:latin typeface="Calibri" panose="020F0502020204030204" pitchFamily="34" charset="0"/>
              <a:ea typeface="+mn-ea"/>
              <a:cs typeface="Calibri" panose="020F0502020204030204"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373" y="2206182"/>
            <a:ext cx="2897283" cy="438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195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8" name="Tijdelijke aanduiding voor inhoud 7"/>
          <p:cNvGraphicFramePr>
            <a:graphicFrameLocks noGrp="1"/>
          </p:cNvGraphicFramePr>
          <p:nvPr>
            <p:ph idx="1"/>
          </p:nvPr>
        </p:nvGraphicFramePr>
        <p:xfrm>
          <a:off x="1694815" y="3607435"/>
          <a:ext cx="5754370" cy="335280"/>
        </p:xfrm>
        <a:graphic>
          <a:graphicData uri="http://schemas.openxmlformats.org/drawingml/2006/table">
            <a:tbl>
              <a:tblPr firstRow="1" firstCol="1" bandRow="1">
                <a:tableStyleId>{5C22544A-7EE6-4342-B048-85BDC9FD1C3A}</a:tableStyleId>
              </a:tblPr>
              <a:tblGrid>
                <a:gridCol w="5754370">
                  <a:extLst>
                    <a:ext uri="{9D8B030D-6E8A-4147-A177-3AD203B41FA5}">
                      <a16:colId xmlns:a16="http://schemas.microsoft.com/office/drawing/2014/main" val="1603798631"/>
                    </a:ext>
                  </a:extLst>
                </a:gridCol>
              </a:tblGrid>
              <a:tr h="0">
                <a:tc>
                  <a:txBody>
                    <a:bodyPr/>
                    <a:lstStyle/>
                    <a:p>
                      <a:pPr algn="ctr">
                        <a:spcAft>
                          <a:spcPts val="0"/>
                        </a:spcAft>
                      </a:pPr>
                      <a:r>
                        <a:rPr lang="nl-BE" sz="1100" dirty="0">
                          <a:effectLst/>
                        </a:rPr>
                        <a:t>Ik geloof dat ik impact heb op mijn school: als ik wil, </a:t>
                      </a:r>
                    </a:p>
                    <a:p>
                      <a:pPr algn="ctr">
                        <a:spcAft>
                          <a:spcPts val="0"/>
                        </a:spcAft>
                      </a:pPr>
                      <a:r>
                        <a:rPr lang="nl-BE" sz="1100" dirty="0">
                          <a:effectLst/>
                        </a:rPr>
                        <a:t>zou ik daar iets aan kunnen veranderen of verbeteren.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96157"/>
                  </a:ext>
                </a:extLst>
              </a:tr>
            </a:tbl>
          </a:graphicData>
        </a:graphic>
      </p:graphicFrame>
      <p:sp>
        <p:nvSpPr>
          <p:cNvPr id="4" name="Tijdelijke aanduiding voor dianummer 3"/>
          <p:cNvSpPr>
            <a:spLocks noGrp="1"/>
          </p:cNvSpPr>
          <p:nvPr>
            <p:ph type="sldNum" sz="quarter" idx="12"/>
          </p:nvPr>
        </p:nvSpPr>
        <p:spPr/>
        <p:txBody>
          <a:bodyPr/>
          <a:lstStyle/>
          <a:p>
            <a:fld id="{573977E6-ECE3-4EBF-B1EC-9AB8E074A984}" type="slidenum">
              <a:rPr lang="nl-BE" smtClean="0"/>
              <a:pPr/>
              <a:t>50</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611560" y="764704"/>
            <a:ext cx="8075240" cy="5693866"/>
          </a:xfrm>
          <a:prstGeom prst="rect">
            <a:avLst/>
          </a:prstGeom>
          <a:noFill/>
        </p:spPr>
        <p:txBody>
          <a:bodyPr wrap="square" rtlCol="0">
            <a:spAutoFit/>
          </a:bodyPr>
          <a:lstStyle/>
          <a:p>
            <a:pPr algn="ctr"/>
            <a:r>
              <a:rPr lang="nl-BE" sz="2800" b="1" i="1" dirty="0">
                <a:solidFill>
                  <a:schemeClr val="bg1"/>
                </a:solidFill>
                <a:latin typeface="Calibri" panose="020F0502020204030204" pitchFamily="34" charset="0"/>
                <a:cs typeface="Calibri" panose="020F0502020204030204" pitchFamily="34" charset="0"/>
              </a:rPr>
              <a:t>Ik geloof dat ik impact heb op mijn school: </a:t>
            </a:r>
            <a:endParaRPr lang="nl-BE" sz="2800" b="1" i="1" dirty="0" smtClean="0">
              <a:solidFill>
                <a:schemeClr val="bg1"/>
              </a:solidFill>
              <a:latin typeface="Calibri" panose="020F0502020204030204" pitchFamily="34" charset="0"/>
              <a:cs typeface="Calibri" panose="020F0502020204030204" pitchFamily="34" charset="0"/>
            </a:endParaRPr>
          </a:p>
          <a:p>
            <a:pPr algn="ctr"/>
            <a:r>
              <a:rPr lang="nl-BE" sz="2800" b="1" i="1" dirty="0" smtClean="0">
                <a:solidFill>
                  <a:schemeClr val="bg1"/>
                </a:solidFill>
                <a:latin typeface="Calibri" panose="020F0502020204030204" pitchFamily="34" charset="0"/>
                <a:cs typeface="Calibri" panose="020F0502020204030204" pitchFamily="34" charset="0"/>
              </a:rPr>
              <a:t>als </a:t>
            </a:r>
            <a:r>
              <a:rPr lang="nl-BE" sz="2800" b="1" i="1" dirty="0">
                <a:solidFill>
                  <a:schemeClr val="bg1"/>
                </a:solidFill>
                <a:latin typeface="Calibri" panose="020F0502020204030204" pitchFamily="34" charset="0"/>
                <a:cs typeface="Calibri" panose="020F0502020204030204" pitchFamily="34" charset="0"/>
              </a:rPr>
              <a:t>ik wil, </a:t>
            </a:r>
            <a:r>
              <a:rPr lang="nl-BE" sz="2800" b="1" i="1" dirty="0" smtClean="0">
                <a:solidFill>
                  <a:schemeClr val="bg1"/>
                </a:solidFill>
                <a:latin typeface="Calibri" panose="020F0502020204030204" pitchFamily="34" charset="0"/>
                <a:cs typeface="Calibri" panose="020F0502020204030204" pitchFamily="34" charset="0"/>
              </a:rPr>
              <a:t>zou </a:t>
            </a:r>
            <a:r>
              <a:rPr lang="nl-BE" sz="2800" b="1" i="1" dirty="0">
                <a:solidFill>
                  <a:schemeClr val="bg1"/>
                </a:solidFill>
                <a:latin typeface="Calibri" panose="020F0502020204030204" pitchFamily="34" charset="0"/>
                <a:cs typeface="Calibri" panose="020F0502020204030204" pitchFamily="34" charset="0"/>
              </a:rPr>
              <a:t>ik daar iets aan kunnen </a:t>
            </a:r>
            <a:endParaRPr lang="nl-BE" sz="2800" b="1" i="1" dirty="0" smtClean="0">
              <a:solidFill>
                <a:schemeClr val="bg1"/>
              </a:solidFill>
              <a:latin typeface="Calibri" panose="020F0502020204030204" pitchFamily="34" charset="0"/>
              <a:cs typeface="Calibri" panose="020F0502020204030204" pitchFamily="34" charset="0"/>
            </a:endParaRPr>
          </a:p>
          <a:p>
            <a:pPr algn="ctr"/>
            <a:r>
              <a:rPr lang="nl-BE" sz="2800" b="1" i="1" dirty="0" smtClean="0">
                <a:solidFill>
                  <a:schemeClr val="bg1"/>
                </a:solidFill>
                <a:latin typeface="Calibri" panose="020F0502020204030204" pitchFamily="34" charset="0"/>
                <a:cs typeface="Calibri" panose="020F0502020204030204" pitchFamily="34" charset="0"/>
              </a:rPr>
              <a:t>veranderen </a:t>
            </a:r>
            <a:r>
              <a:rPr lang="nl-BE" sz="2800" b="1" i="1" dirty="0">
                <a:solidFill>
                  <a:schemeClr val="bg1"/>
                </a:solidFill>
                <a:latin typeface="Calibri" panose="020F0502020204030204" pitchFamily="34" charset="0"/>
                <a:cs typeface="Calibri" panose="020F0502020204030204" pitchFamily="34" charset="0"/>
              </a:rPr>
              <a:t>of verbeteren</a:t>
            </a:r>
            <a:r>
              <a:rPr lang="nl-BE" sz="2800" b="1" i="1" dirty="0" smtClean="0">
                <a:solidFill>
                  <a:schemeClr val="bg1"/>
                </a:solidFill>
                <a:latin typeface="Calibri" panose="020F0502020204030204" pitchFamily="34" charset="0"/>
                <a:cs typeface="Calibri" panose="020F0502020204030204" pitchFamily="34" charset="0"/>
              </a:rPr>
              <a:t>.</a:t>
            </a:r>
          </a:p>
          <a:p>
            <a:pPr algn="ctr"/>
            <a:endParaRPr lang="nl-BE" sz="2800" b="1" i="1" dirty="0">
              <a:solidFill>
                <a:schemeClr val="bg1"/>
              </a:solidFill>
              <a:latin typeface="Calibri" panose="020F0502020204030204" pitchFamily="34" charset="0"/>
              <a:cs typeface="Calibri" panose="020F0502020204030204" pitchFamily="34" charset="0"/>
            </a:endParaRPr>
          </a:p>
          <a:p>
            <a:pPr algn="ctr"/>
            <a:r>
              <a:rPr lang="nl-BE" sz="2800" b="1" i="1" dirty="0">
                <a:solidFill>
                  <a:schemeClr val="bg1"/>
                </a:solidFill>
                <a:latin typeface="Calibri" panose="020F0502020204030204" pitchFamily="34" charset="0"/>
                <a:cs typeface="Calibri" panose="020F0502020204030204" pitchFamily="34" charset="0"/>
              </a:rPr>
              <a:t>Ik geloof dat ik impact heb op mijn stad: </a:t>
            </a:r>
            <a:endParaRPr lang="nl-BE" sz="2800" b="1" i="1" dirty="0" smtClean="0">
              <a:solidFill>
                <a:schemeClr val="bg1"/>
              </a:solidFill>
              <a:latin typeface="Calibri" panose="020F0502020204030204" pitchFamily="34" charset="0"/>
              <a:cs typeface="Calibri" panose="020F0502020204030204" pitchFamily="34" charset="0"/>
            </a:endParaRPr>
          </a:p>
          <a:p>
            <a:pPr algn="ctr"/>
            <a:r>
              <a:rPr lang="nl-BE" sz="2800" b="1" i="1" dirty="0" smtClean="0">
                <a:solidFill>
                  <a:schemeClr val="bg1"/>
                </a:solidFill>
                <a:latin typeface="Calibri" panose="020F0502020204030204" pitchFamily="34" charset="0"/>
                <a:cs typeface="Calibri" panose="020F0502020204030204" pitchFamily="34" charset="0"/>
              </a:rPr>
              <a:t>als </a:t>
            </a:r>
            <a:r>
              <a:rPr lang="nl-BE" sz="2800" b="1" i="1" dirty="0">
                <a:solidFill>
                  <a:schemeClr val="bg1"/>
                </a:solidFill>
                <a:latin typeface="Calibri" panose="020F0502020204030204" pitchFamily="34" charset="0"/>
                <a:cs typeface="Calibri" panose="020F0502020204030204" pitchFamily="34" charset="0"/>
              </a:rPr>
              <a:t>ik </a:t>
            </a:r>
            <a:r>
              <a:rPr lang="nl-BE" sz="2800" b="1" i="1" dirty="0" smtClean="0">
                <a:solidFill>
                  <a:schemeClr val="bg1"/>
                </a:solidFill>
                <a:latin typeface="Calibri" panose="020F0502020204030204" pitchFamily="34" charset="0"/>
                <a:cs typeface="Calibri" panose="020F0502020204030204" pitchFamily="34" charset="0"/>
              </a:rPr>
              <a:t>wil, zou </a:t>
            </a:r>
            <a:r>
              <a:rPr lang="nl-BE" sz="2800" b="1" i="1" dirty="0">
                <a:solidFill>
                  <a:schemeClr val="bg1"/>
                </a:solidFill>
                <a:latin typeface="Calibri" panose="020F0502020204030204" pitchFamily="34" charset="0"/>
                <a:cs typeface="Calibri" panose="020F0502020204030204" pitchFamily="34" charset="0"/>
              </a:rPr>
              <a:t>ik daar iets aan kunnen </a:t>
            </a:r>
            <a:endParaRPr lang="nl-BE" sz="2800" b="1" i="1" dirty="0" smtClean="0">
              <a:solidFill>
                <a:schemeClr val="bg1"/>
              </a:solidFill>
              <a:latin typeface="Calibri" panose="020F0502020204030204" pitchFamily="34" charset="0"/>
              <a:cs typeface="Calibri" panose="020F0502020204030204" pitchFamily="34" charset="0"/>
            </a:endParaRPr>
          </a:p>
          <a:p>
            <a:pPr algn="ctr"/>
            <a:r>
              <a:rPr lang="nl-BE" sz="2800" b="1" i="1" dirty="0" smtClean="0">
                <a:solidFill>
                  <a:schemeClr val="bg1"/>
                </a:solidFill>
                <a:latin typeface="Calibri" panose="020F0502020204030204" pitchFamily="34" charset="0"/>
                <a:cs typeface="Calibri" panose="020F0502020204030204" pitchFamily="34" charset="0"/>
              </a:rPr>
              <a:t>veranderen </a:t>
            </a:r>
            <a:r>
              <a:rPr lang="nl-BE" sz="2800" b="1" i="1" dirty="0">
                <a:solidFill>
                  <a:schemeClr val="bg1"/>
                </a:solidFill>
                <a:latin typeface="Calibri" panose="020F0502020204030204" pitchFamily="34" charset="0"/>
                <a:cs typeface="Calibri" panose="020F0502020204030204" pitchFamily="34" charset="0"/>
              </a:rPr>
              <a:t>of verbeteren</a:t>
            </a:r>
            <a:r>
              <a:rPr lang="nl-BE" sz="2800" b="1" i="1" dirty="0" smtClean="0">
                <a:solidFill>
                  <a:schemeClr val="bg1"/>
                </a:solidFill>
                <a:latin typeface="Calibri" panose="020F0502020204030204" pitchFamily="34" charset="0"/>
                <a:cs typeface="Calibri" panose="020F0502020204030204" pitchFamily="34" charset="0"/>
              </a:rPr>
              <a:t>.</a:t>
            </a:r>
          </a:p>
          <a:p>
            <a:pPr algn="ctr"/>
            <a:endParaRPr lang="nl-BE" sz="2800" b="1" i="1" dirty="0">
              <a:solidFill>
                <a:schemeClr val="bg1"/>
              </a:solidFill>
              <a:latin typeface="Calibri" panose="020F0502020204030204" pitchFamily="34" charset="0"/>
              <a:cs typeface="Calibri" panose="020F0502020204030204" pitchFamily="34" charset="0"/>
            </a:endParaRPr>
          </a:p>
          <a:p>
            <a:pPr algn="ctr"/>
            <a:r>
              <a:rPr lang="nl-BE" sz="2800" b="1" i="1" dirty="0">
                <a:solidFill>
                  <a:schemeClr val="bg1"/>
                </a:solidFill>
                <a:latin typeface="Calibri" panose="020F0502020204030204" pitchFamily="34" charset="0"/>
                <a:cs typeface="Calibri" panose="020F0502020204030204" pitchFamily="34" charset="0"/>
              </a:rPr>
              <a:t>Ik geloof dat ik impact heb </a:t>
            </a:r>
            <a:r>
              <a:rPr lang="nl-BE" sz="2800" b="1" i="1" dirty="0" smtClean="0">
                <a:solidFill>
                  <a:schemeClr val="bg1"/>
                </a:solidFill>
                <a:latin typeface="Calibri" panose="020F0502020204030204" pitchFamily="34" charset="0"/>
                <a:cs typeface="Calibri" panose="020F0502020204030204" pitchFamily="34" charset="0"/>
              </a:rPr>
              <a:t>op de samenleving: </a:t>
            </a:r>
          </a:p>
          <a:p>
            <a:pPr algn="ctr"/>
            <a:r>
              <a:rPr lang="nl-BE" sz="2800" b="1" i="1" dirty="0" smtClean="0">
                <a:solidFill>
                  <a:schemeClr val="bg1"/>
                </a:solidFill>
                <a:latin typeface="Calibri" panose="020F0502020204030204" pitchFamily="34" charset="0"/>
                <a:cs typeface="Calibri" panose="020F0502020204030204" pitchFamily="34" charset="0"/>
              </a:rPr>
              <a:t>als </a:t>
            </a:r>
            <a:r>
              <a:rPr lang="nl-BE" sz="2800" b="1" i="1" dirty="0">
                <a:solidFill>
                  <a:schemeClr val="bg1"/>
                </a:solidFill>
                <a:latin typeface="Calibri" panose="020F0502020204030204" pitchFamily="34" charset="0"/>
                <a:cs typeface="Calibri" panose="020F0502020204030204" pitchFamily="34" charset="0"/>
              </a:rPr>
              <a:t>ik </a:t>
            </a:r>
            <a:r>
              <a:rPr lang="nl-BE" sz="2800" b="1" i="1" dirty="0" smtClean="0">
                <a:solidFill>
                  <a:schemeClr val="bg1"/>
                </a:solidFill>
                <a:latin typeface="Calibri" panose="020F0502020204030204" pitchFamily="34" charset="0"/>
                <a:cs typeface="Calibri" panose="020F0502020204030204" pitchFamily="34" charset="0"/>
              </a:rPr>
              <a:t>wil, zou </a:t>
            </a:r>
            <a:r>
              <a:rPr lang="nl-BE" sz="2800" b="1" i="1" dirty="0">
                <a:solidFill>
                  <a:schemeClr val="bg1"/>
                </a:solidFill>
                <a:latin typeface="Calibri" panose="020F0502020204030204" pitchFamily="34" charset="0"/>
                <a:cs typeface="Calibri" panose="020F0502020204030204" pitchFamily="34" charset="0"/>
              </a:rPr>
              <a:t>ik daar iets aan kunnen </a:t>
            </a:r>
            <a:endParaRPr lang="nl-BE" sz="2800" b="1" i="1" dirty="0" smtClean="0">
              <a:solidFill>
                <a:schemeClr val="bg1"/>
              </a:solidFill>
              <a:latin typeface="Calibri" panose="020F0502020204030204" pitchFamily="34" charset="0"/>
              <a:cs typeface="Calibri" panose="020F0502020204030204" pitchFamily="34" charset="0"/>
            </a:endParaRPr>
          </a:p>
          <a:p>
            <a:pPr algn="ctr"/>
            <a:r>
              <a:rPr lang="nl-BE" sz="2800" b="1" i="1" dirty="0" smtClean="0">
                <a:solidFill>
                  <a:schemeClr val="bg1"/>
                </a:solidFill>
                <a:latin typeface="Calibri" panose="020F0502020204030204" pitchFamily="34" charset="0"/>
                <a:cs typeface="Calibri" panose="020F0502020204030204" pitchFamily="34" charset="0"/>
              </a:rPr>
              <a:t>veranderen </a:t>
            </a:r>
            <a:r>
              <a:rPr lang="nl-BE" sz="2800" b="1" i="1" dirty="0">
                <a:solidFill>
                  <a:schemeClr val="bg1"/>
                </a:solidFill>
                <a:latin typeface="Calibri" panose="020F0502020204030204" pitchFamily="34" charset="0"/>
                <a:cs typeface="Calibri" panose="020F0502020204030204" pitchFamily="34" charset="0"/>
              </a:rPr>
              <a:t>of verbeteren. </a:t>
            </a:r>
            <a:endParaRPr lang="nl-BE" sz="2800" b="1" i="1" dirty="0" smtClean="0">
              <a:solidFill>
                <a:schemeClr val="bg1"/>
              </a:solidFill>
              <a:latin typeface="Calibri" panose="020F0502020204030204" pitchFamily="34" charset="0"/>
              <a:cs typeface="Calibri" panose="020F0502020204030204" pitchFamily="34" charset="0"/>
            </a:endParaRPr>
          </a:p>
          <a:p>
            <a:pPr algn="ctr"/>
            <a:endParaRPr lang="nl-BE" sz="2800" b="1" i="1" dirty="0">
              <a:solidFill>
                <a:schemeClr val="bg1"/>
              </a:solidFill>
              <a:latin typeface="Calibri" panose="020F0502020204030204" pitchFamily="34" charset="0"/>
              <a:cs typeface="Calibri" panose="020F0502020204030204" pitchFamily="34" charset="0"/>
            </a:endParaRPr>
          </a:p>
          <a:p>
            <a:pPr algn="ctr"/>
            <a:endParaRPr lang="nl-BE" sz="2800" b="1" i="1" dirty="0">
              <a:solidFill>
                <a:schemeClr val="bg1"/>
              </a:solidFill>
              <a:latin typeface="Calibri" panose="020F0502020204030204" pitchFamily="34" charset="0"/>
              <a:cs typeface="Calibri" panose="020F0502020204030204" pitchFamily="34" charset="0"/>
            </a:endParaRPr>
          </a:p>
        </p:txBody>
      </p:sp>
      <p:sp>
        <p:nvSpPr>
          <p:cNvPr id="9" name="Rechthoek 8"/>
          <p:cNvSpPr/>
          <p:nvPr/>
        </p:nvSpPr>
        <p:spPr>
          <a:xfrm>
            <a:off x="1363618" y="5807925"/>
            <a:ext cx="2160240"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AKKOORD</a:t>
            </a:r>
            <a:endParaRPr lang="nl-BE" b="1" dirty="0"/>
          </a:p>
        </p:txBody>
      </p:sp>
      <p:sp>
        <p:nvSpPr>
          <p:cNvPr id="10" name="Rechthoek 9"/>
          <p:cNvSpPr/>
          <p:nvPr/>
        </p:nvSpPr>
        <p:spPr>
          <a:xfrm>
            <a:off x="3651686" y="5807925"/>
            <a:ext cx="216024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i</a:t>
            </a:r>
            <a:r>
              <a:rPr lang="nl-BE" b="1" dirty="0" smtClean="0"/>
              <a:t>k weet het </a:t>
            </a:r>
          </a:p>
          <a:p>
            <a:pPr algn="ctr"/>
            <a:r>
              <a:rPr lang="nl-BE" b="1" dirty="0" smtClean="0"/>
              <a:t>niet goed</a:t>
            </a:r>
            <a:endParaRPr lang="nl-BE" b="1" dirty="0"/>
          </a:p>
        </p:txBody>
      </p:sp>
      <p:sp>
        <p:nvSpPr>
          <p:cNvPr id="11" name="Rechthoek 10"/>
          <p:cNvSpPr/>
          <p:nvPr/>
        </p:nvSpPr>
        <p:spPr>
          <a:xfrm>
            <a:off x="5939754" y="5813014"/>
            <a:ext cx="2160240" cy="72008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NIET AKKOORD</a:t>
            </a:r>
            <a:endParaRPr lang="nl-BE" b="1" dirty="0"/>
          </a:p>
        </p:txBody>
      </p:sp>
    </p:spTree>
    <p:extLst>
      <p:ext uri="{BB962C8B-B14F-4D97-AF65-F5344CB8AC3E}">
        <p14:creationId xmlns:p14="http://schemas.microsoft.com/office/powerpoint/2010/main" val="38722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8" name="Tijdelijke aanduiding voor inhoud 7"/>
          <p:cNvGraphicFramePr>
            <a:graphicFrameLocks noGrp="1"/>
          </p:cNvGraphicFramePr>
          <p:nvPr>
            <p:ph idx="1"/>
          </p:nvPr>
        </p:nvGraphicFramePr>
        <p:xfrm>
          <a:off x="1694815" y="3607435"/>
          <a:ext cx="5754370" cy="335280"/>
        </p:xfrm>
        <a:graphic>
          <a:graphicData uri="http://schemas.openxmlformats.org/drawingml/2006/table">
            <a:tbl>
              <a:tblPr firstRow="1" firstCol="1" bandRow="1">
                <a:tableStyleId>{5C22544A-7EE6-4342-B048-85BDC9FD1C3A}</a:tableStyleId>
              </a:tblPr>
              <a:tblGrid>
                <a:gridCol w="5754370">
                  <a:extLst>
                    <a:ext uri="{9D8B030D-6E8A-4147-A177-3AD203B41FA5}">
                      <a16:colId xmlns:a16="http://schemas.microsoft.com/office/drawing/2014/main" val="1603798631"/>
                    </a:ext>
                  </a:extLst>
                </a:gridCol>
              </a:tblGrid>
              <a:tr h="0">
                <a:tc>
                  <a:txBody>
                    <a:bodyPr/>
                    <a:lstStyle/>
                    <a:p>
                      <a:pPr algn="ctr">
                        <a:spcAft>
                          <a:spcPts val="0"/>
                        </a:spcAft>
                      </a:pPr>
                      <a:r>
                        <a:rPr lang="nl-BE" sz="1100" dirty="0">
                          <a:effectLst/>
                        </a:rPr>
                        <a:t>Ik geloof dat ik impact heb op mijn school: als ik wil, </a:t>
                      </a:r>
                    </a:p>
                    <a:p>
                      <a:pPr algn="ctr">
                        <a:spcAft>
                          <a:spcPts val="0"/>
                        </a:spcAft>
                      </a:pPr>
                      <a:r>
                        <a:rPr lang="nl-BE" sz="1100" dirty="0">
                          <a:effectLst/>
                        </a:rPr>
                        <a:t>zou ik daar iets aan kunnen veranderen of verbeteren.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96157"/>
                  </a:ext>
                </a:extLst>
              </a:tr>
            </a:tbl>
          </a:graphicData>
        </a:graphic>
      </p:graphicFrame>
      <p:sp>
        <p:nvSpPr>
          <p:cNvPr id="4" name="Tijdelijke aanduiding voor dianummer 3"/>
          <p:cNvSpPr>
            <a:spLocks noGrp="1"/>
          </p:cNvSpPr>
          <p:nvPr>
            <p:ph type="sldNum" sz="quarter" idx="12"/>
          </p:nvPr>
        </p:nvSpPr>
        <p:spPr/>
        <p:txBody>
          <a:bodyPr/>
          <a:lstStyle/>
          <a:p>
            <a:fld id="{573977E6-ECE3-4EBF-B1EC-9AB8E074A984}" type="slidenum">
              <a:rPr lang="nl-BE" smtClean="0"/>
              <a:pPr/>
              <a:t>51</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660695" y="2690781"/>
            <a:ext cx="8075240" cy="3724096"/>
          </a:xfrm>
          <a:prstGeom prst="rect">
            <a:avLst/>
          </a:prstGeom>
          <a:noFill/>
        </p:spPr>
        <p:txBody>
          <a:bodyPr wrap="square" rtlCol="0">
            <a:spAutoFit/>
          </a:bodyPr>
          <a:lstStyle/>
          <a:p>
            <a:pPr algn="ctr"/>
            <a:r>
              <a:rPr lang="nl-BE" sz="4000" b="1" dirty="0" smtClean="0">
                <a:solidFill>
                  <a:schemeClr val="bg1"/>
                </a:solidFill>
                <a:latin typeface="Calibri" panose="020F0502020204030204" pitchFamily="34" charset="0"/>
                <a:cs typeface="Calibri" panose="020F0502020204030204" pitchFamily="34" charset="0"/>
              </a:rPr>
              <a:t>SCHOOL</a:t>
            </a:r>
          </a:p>
          <a:p>
            <a:pPr algn="ctr"/>
            <a:endParaRPr lang="nl-BE" sz="2800" dirty="0" smtClean="0">
              <a:solidFill>
                <a:schemeClr val="bg1"/>
              </a:solidFill>
              <a:latin typeface="Calibri" panose="020F0502020204030204" pitchFamily="34" charset="0"/>
              <a:cs typeface="Calibri" panose="020F0502020204030204" pitchFamily="34" charset="0"/>
            </a:endParaRPr>
          </a:p>
          <a:p>
            <a:pPr algn="ctr"/>
            <a:r>
              <a:rPr lang="nl-BE" sz="2800" dirty="0" smtClean="0">
                <a:solidFill>
                  <a:schemeClr val="bg1"/>
                </a:solidFill>
                <a:latin typeface="Calibri" panose="020F0502020204030204" pitchFamily="34" charset="0"/>
                <a:cs typeface="Calibri" panose="020F0502020204030204" pitchFamily="34" charset="0"/>
              </a:rPr>
              <a:t>Als </a:t>
            </a:r>
            <a:r>
              <a:rPr lang="nl-BE" sz="2800" dirty="0">
                <a:solidFill>
                  <a:schemeClr val="bg1"/>
                </a:solidFill>
                <a:latin typeface="Calibri" panose="020F0502020204030204" pitchFamily="34" charset="0"/>
                <a:cs typeface="Calibri" panose="020F0502020204030204" pitchFamily="34" charset="0"/>
              </a:rPr>
              <a:t>je denkt aan je school: </a:t>
            </a:r>
            <a:endParaRPr lang="nl-BE" sz="2800" dirty="0" smtClean="0">
              <a:solidFill>
                <a:schemeClr val="bg1"/>
              </a:solidFill>
              <a:latin typeface="Calibri" panose="020F0502020204030204" pitchFamily="34" charset="0"/>
              <a:cs typeface="Calibri" panose="020F0502020204030204" pitchFamily="34" charset="0"/>
            </a:endParaRPr>
          </a:p>
          <a:p>
            <a:pPr algn="ctr"/>
            <a:r>
              <a:rPr lang="nl-BE" sz="2800" dirty="0" smtClean="0">
                <a:solidFill>
                  <a:schemeClr val="bg1"/>
                </a:solidFill>
                <a:latin typeface="Calibri" panose="020F0502020204030204" pitchFamily="34" charset="0"/>
                <a:cs typeface="Calibri" panose="020F0502020204030204" pitchFamily="34" charset="0"/>
              </a:rPr>
              <a:t>wat </a:t>
            </a:r>
            <a:r>
              <a:rPr lang="nl-BE" sz="2800" dirty="0">
                <a:solidFill>
                  <a:schemeClr val="bg1"/>
                </a:solidFill>
                <a:latin typeface="Calibri" panose="020F0502020204030204" pitchFamily="34" charset="0"/>
                <a:cs typeface="Calibri" panose="020F0502020204030204" pitchFamily="34" charset="0"/>
              </a:rPr>
              <a:t>zou je daaraan willen verbeteren? </a:t>
            </a:r>
            <a:endParaRPr lang="nl-BE" sz="2800" dirty="0" smtClean="0">
              <a:solidFill>
                <a:schemeClr val="bg1"/>
              </a:solidFill>
              <a:latin typeface="Calibri" panose="020F0502020204030204" pitchFamily="34" charset="0"/>
              <a:cs typeface="Calibri" panose="020F0502020204030204" pitchFamily="34" charset="0"/>
            </a:endParaRPr>
          </a:p>
          <a:p>
            <a:pPr algn="ctr"/>
            <a:r>
              <a:rPr lang="nl-BE" sz="2800" dirty="0" smtClean="0">
                <a:solidFill>
                  <a:schemeClr val="bg1"/>
                </a:solidFill>
                <a:latin typeface="Calibri" panose="020F0502020204030204" pitchFamily="34" charset="0"/>
                <a:cs typeface="Calibri" panose="020F0502020204030204" pitchFamily="34" charset="0"/>
              </a:rPr>
              <a:t>Wat </a:t>
            </a:r>
            <a:r>
              <a:rPr lang="nl-BE" sz="2800" dirty="0">
                <a:solidFill>
                  <a:schemeClr val="bg1"/>
                </a:solidFill>
                <a:latin typeface="Calibri" panose="020F0502020204030204" pitchFamily="34" charset="0"/>
                <a:cs typeface="Calibri" panose="020F0502020204030204" pitchFamily="34" charset="0"/>
              </a:rPr>
              <a:t>moet anders? </a:t>
            </a:r>
            <a:endParaRPr lang="nl-BE" sz="2800" dirty="0" smtClean="0">
              <a:solidFill>
                <a:schemeClr val="bg1"/>
              </a:solidFill>
              <a:latin typeface="Calibri" panose="020F0502020204030204" pitchFamily="34" charset="0"/>
              <a:cs typeface="Calibri" panose="020F0502020204030204" pitchFamily="34" charset="0"/>
            </a:endParaRPr>
          </a:p>
          <a:p>
            <a:pPr algn="ctr"/>
            <a:endParaRPr lang="nl-BE" sz="2800" b="1" i="1" dirty="0">
              <a:solidFill>
                <a:schemeClr val="bg1"/>
              </a:solidFill>
              <a:latin typeface="Calibri" panose="020F0502020204030204" pitchFamily="34" charset="0"/>
              <a:cs typeface="Calibri" panose="020F0502020204030204" pitchFamily="34" charset="0"/>
            </a:endParaRPr>
          </a:p>
          <a:p>
            <a:pPr algn="ctr"/>
            <a:r>
              <a:rPr lang="nl-BE" sz="2800" dirty="0">
                <a:solidFill>
                  <a:schemeClr val="bg1"/>
                </a:solidFill>
                <a:latin typeface="Calibri" panose="020F0502020204030204" pitchFamily="34" charset="0"/>
                <a:cs typeface="Calibri" panose="020F0502020204030204" pitchFamily="34" charset="0"/>
              </a:rPr>
              <a:t>Hoe zou je dat kunnen realiseren? </a:t>
            </a:r>
            <a:endParaRPr lang="nl-BE" sz="2800" dirty="0" smtClean="0">
              <a:solidFill>
                <a:schemeClr val="bg1"/>
              </a:solidFill>
              <a:latin typeface="Calibri" panose="020F0502020204030204" pitchFamily="34" charset="0"/>
              <a:cs typeface="Calibri" panose="020F0502020204030204" pitchFamily="34" charset="0"/>
            </a:endParaRPr>
          </a:p>
          <a:p>
            <a:pPr algn="ctr"/>
            <a:r>
              <a:rPr lang="nl-BE" sz="2800" dirty="0" smtClean="0">
                <a:solidFill>
                  <a:schemeClr val="bg1"/>
                </a:solidFill>
                <a:latin typeface="Calibri" panose="020F0502020204030204" pitchFamily="34" charset="0"/>
                <a:cs typeface="Calibri" panose="020F0502020204030204" pitchFamily="34" charset="0"/>
              </a:rPr>
              <a:t>Hoe </a:t>
            </a:r>
            <a:r>
              <a:rPr lang="nl-BE" sz="2800" dirty="0">
                <a:solidFill>
                  <a:schemeClr val="bg1"/>
                </a:solidFill>
                <a:latin typeface="Calibri" panose="020F0502020204030204" pitchFamily="34" charset="0"/>
                <a:cs typeface="Calibri" panose="020F0502020204030204" pitchFamily="34" charset="0"/>
              </a:rPr>
              <a:t>zou je dat aanpakken? </a:t>
            </a:r>
            <a:endParaRPr lang="nl-BE" sz="2800" b="1" i="1" dirty="0">
              <a:solidFill>
                <a:schemeClr val="bg1"/>
              </a:solidFill>
              <a:latin typeface="Calibri" panose="020F0502020204030204" pitchFamily="34" charset="0"/>
              <a:cs typeface="Calibri" panose="020F0502020204030204" pitchFamily="34" charset="0"/>
            </a:endParaRPr>
          </a:p>
        </p:txBody>
      </p:sp>
      <p:sp>
        <p:nvSpPr>
          <p:cNvPr id="3" name="Rechthoek 2"/>
          <p:cNvSpPr/>
          <p:nvPr/>
        </p:nvSpPr>
        <p:spPr>
          <a:xfrm>
            <a:off x="7812360" y="3954553"/>
            <a:ext cx="874440" cy="720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7812360" y="5671244"/>
            <a:ext cx="874440" cy="720080"/>
          </a:xfrm>
          <a:prstGeom prst="rect">
            <a:avLst/>
          </a:prstGeom>
          <a:solidFill>
            <a:srgbClr val="7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29" y="350468"/>
            <a:ext cx="2997619" cy="1998412"/>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945" y="239192"/>
            <a:ext cx="4219374" cy="2109687"/>
          </a:xfrm>
          <a:prstGeom prst="rect">
            <a:avLst/>
          </a:prstGeom>
        </p:spPr>
      </p:pic>
    </p:spTree>
    <p:extLst>
      <p:ext uri="{BB962C8B-B14F-4D97-AF65-F5344CB8AC3E}">
        <p14:creationId xmlns:p14="http://schemas.microsoft.com/office/powerpoint/2010/main" val="35666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8" name="Tijdelijke aanduiding voor inhoud 7"/>
          <p:cNvGraphicFramePr>
            <a:graphicFrameLocks noGrp="1"/>
          </p:cNvGraphicFramePr>
          <p:nvPr>
            <p:ph idx="1"/>
          </p:nvPr>
        </p:nvGraphicFramePr>
        <p:xfrm>
          <a:off x="1694815" y="3607435"/>
          <a:ext cx="5754370" cy="335280"/>
        </p:xfrm>
        <a:graphic>
          <a:graphicData uri="http://schemas.openxmlformats.org/drawingml/2006/table">
            <a:tbl>
              <a:tblPr firstRow="1" firstCol="1" bandRow="1">
                <a:tableStyleId>{5C22544A-7EE6-4342-B048-85BDC9FD1C3A}</a:tableStyleId>
              </a:tblPr>
              <a:tblGrid>
                <a:gridCol w="5754370">
                  <a:extLst>
                    <a:ext uri="{9D8B030D-6E8A-4147-A177-3AD203B41FA5}">
                      <a16:colId xmlns:a16="http://schemas.microsoft.com/office/drawing/2014/main" val="1603798631"/>
                    </a:ext>
                  </a:extLst>
                </a:gridCol>
              </a:tblGrid>
              <a:tr h="0">
                <a:tc>
                  <a:txBody>
                    <a:bodyPr/>
                    <a:lstStyle/>
                    <a:p>
                      <a:pPr algn="ctr">
                        <a:spcAft>
                          <a:spcPts val="0"/>
                        </a:spcAft>
                      </a:pPr>
                      <a:r>
                        <a:rPr lang="nl-BE" sz="1100" dirty="0">
                          <a:effectLst/>
                        </a:rPr>
                        <a:t>Ik geloof dat ik impact heb op mijn school: als ik wil, </a:t>
                      </a:r>
                    </a:p>
                    <a:p>
                      <a:pPr algn="ctr">
                        <a:spcAft>
                          <a:spcPts val="0"/>
                        </a:spcAft>
                      </a:pPr>
                      <a:r>
                        <a:rPr lang="nl-BE" sz="1100" dirty="0">
                          <a:effectLst/>
                        </a:rPr>
                        <a:t>zou ik daar iets aan kunnen veranderen of verbeteren.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96157"/>
                  </a:ext>
                </a:extLst>
              </a:tr>
            </a:tbl>
          </a:graphicData>
        </a:graphic>
      </p:graphicFrame>
      <p:sp>
        <p:nvSpPr>
          <p:cNvPr id="4" name="Tijdelijke aanduiding voor dianummer 3"/>
          <p:cNvSpPr>
            <a:spLocks noGrp="1"/>
          </p:cNvSpPr>
          <p:nvPr>
            <p:ph type="sldNum" sz="quarter" idx="12"/>
          </p:nvPr>
        </p:nvSpPr>
        <p:spPr/>
        <p:txBody>
          <a:bodyPr/>
          <a:lstStyle/>
          <a:p>
            <a:fld id="{573977E6-ECE3-4EBF-B1EC-9AB8E074A984}" type="slidenum">
              <a:rPr lang="nl-BE" smtClean="0"/>
              <a:pPr/>
              <a:t>52</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067949" y="220218"/>
            <a:ext cx="8075240" cy="7848302"/>
          </a:xfrm>
          <a:prstGeom prst="rect">
            <a:avLst/>
          </a:prstGeom>
          <a:noFill/>
        </p:spPr>
        <p:txBody>
          <a:bodyPr wrap="square" rtlCol="0">
            <a:spAutoFit/>
          </a:bodyPr>
          <a:lstStyle/>
          <a:p>
            <a:pPr algn="ctr"/>
            <a:r>
              <a:rPr lang="nl-BE" sz="2800" b="1" dirty="0" smtClean="0">
                <a:solidFill>
                  <a:schemeClr val="bg1"/>
                </a:solidFill>
                <a:latin typeface="Calibri" panose="020F0502020204030204" pitchFamily="34" charset="0"/>
                <a:cs typeface="Calibri" panose="020F0502020204030204" pitchFamily="34" charset="0"/>
              </a:rPr>
              <a:t>STAD</a:t>
            </a:r>
          </a:p>
          <a:p>
            <a:pPr algn="ctr"/>
            <a:endParaRPr lang="nl-BE" sz="2400" dirty="0" smtClean="0">
              <a:solidFill>
                <a:schemeClr val="bg1"/>
              </a:solidFill>
              <a:latin typeface="Calibri" panose="020F0502020204030204" pitchFamily="34" charset="0"/>
              <a:cs typeface="Calibri" panose="020F0502020204030204" pitchFamily="34" charset="0"/>
            </a:endParaRPr>
          </a:p>
          <a:p>
            <a:pPr algn="ctr"/>
            <a:r>
              <a:rPr lang="nl-BE" sz="2400" dirty="0" smtClean="0">
                <a:solidFill>
                  <a:schemeClr val="bg1"/>
                </a:solidFill>
                <a:latin typeface="Calibri" panose="020F0502020204030204" pitchFamily="34" charset="0"/>
                <a:cs typeface="Calibri" panose="020F0502020204030204" pitchFamily="34" charset="0"/>
              </a:rPr>
              <a:t>Als </a:t>
            </a:r>
            <a:r>
              <a:rPr lang="nl-BE" sz="2400" dirty="0">
                <a:solidFill>
                  <a:schemeClr val="bg1"/>
                </a:solidFill>
                <a:latin typeface="Calibri" panose="020F0502020204030204" pitchFamily="34" charset="0"/>
                <a:cs typeface="Calibri" panose="020F0502020204030204" pitchFamily="34" charset="0"/>
              </a:rPr>
              <a:t>je denkt aan </a:t>
            </a:r>
            <a:r>
              <a:rPr lang="nl-BE" sz="2400" dirty="0" smtClean="0">
                <a:solidFill>
                  <a:schemeClr val="bg1"/>
                </a:solidFill>
                <a:latin typeface="Calibri" panose="020F0502020204030204" pitchFamily="34" charset="0"/>
                <a:cs typeface="Calibri" panose="020F0502020204030204" pitchFamily="34" charset="0"/>
              </a:rPr>
              <a:t>onze stad Antwerpen: </a:t>
            </a:r>
          </a:p>
          <a:p>
            <a:pPr algn="ctr"/>
            <a:r>
              <a:rPr lang="nl-BE" sz="2400" dirty="0" smtClean="0">
                <a:solidFill>
                  <a:schemeClr val="bg1"/>
                </a:solidFill>
                <a:latin typeface="Calibri" panose="020F0502020204030204" pitchFamily="34" charset="0"/>
                <a:cs typeface="Calibri" panose="020F0502020204030204" pitchFamily="34" charset="0"/>
              </a:rPr>
              <a:t>wat </a:t>
            </a:r>
            <a:r>
              <a:rPr lang="nl-BE" sz="2400" dirty="0">
                <a:solidFill>
                  <a:schemeClr val="bg1"/>
                </a:solidFill>
                <a:latin typeface="Calibri" panose="020F0502020204030204" pitchFamily="34" charset="0"/>
                <a:cs typeface="Calibri" panose="020F0502020204030204" pitchFamily="34" charset="0"/>
              </a:rPr>
              <a:t>zou je daaraan willen verbeteren? </a:t>
            </a:r>
            <a:endParaRPr lang="nl-BE" sz="2400" dirty="0" smtClean="0">
              <a:solidFill>
                <a:schemeClr val="bg1"/>
              </a:solidFill>
              <a:latin typeface="Calibri" panose="020F0502020204030204" pitchFamily="34" charset="0"/>
              <a:cs typeface="Calibri" panose="020F0502020204030204" pitchFamily="34" charset="0"/>
            </a:endParaRPr>
          </a:p>
          <a:p>
            <a:pPr algn="ctr"/>
            <a:r>
              <a:rPr lang="nl-BE" sz="2400" dirty="0" smtClean="0">
                <a:solidFill>
                  <a:schemeClr val="bg1"/>
                </a:solidFill>
                <a:latin typeface="Calibri" panose="020F0502020204030204" pitchFamily="34" charset="0"/>
                <a:cs typeface="Calibri" panose="020F0502020204030204" pitchFamily="34" charset="0"/>
              </a:rPr>
              <a:t>Wat </a:t>
            </a:r>
            <a:r>
              <a:rPr lang="nl-BE" sz="2400" dirty="0">
                <a:solidFill>
                  <a:schemeClr val="bg1"/>
                </a:solidFill>
                <a:latin typeface="Calibri" panose="020F0502020204030204" pitchFamily="34" charset="0"/>
                <a:cs typeface="Calibri" panose="020F0502020204030204" pitchFamily="34" charset="0"/>
              </a:rPr>
              <a:t>moet anders? </a:t>
            </a:r>
            <a:endParaRPr lang="nl-BE" sz="2400" dirty="0" smtClean="0">
              <a:solidFill>
                <a:schemeClr val="bg1"/>
              </a:solidFill>
              <a:latin typeface="Calibri" panose="020F0502020204030204" pitchFamily="34" charset="0"/>
              <a:cs typeface="Calibri" panose="020F0502020204030204" pitchFamily="34" charset="0"/>
            </a:endParaRPr>
          </a:p>
          <a:p>
            <a:pPr algn="ctr"/>
            <a:endParaRPr lang="nl-BE" sz="2400" b="1" i="1" dirty="0">
              <a:solidFill>
                <a:schemeClr val="bg1"/>
              </a:solidFill>
              <a:latin typeface="Calibri" panose="020F0502020204030204" pitchFamily="34" charset="0"/>
              <a:cs typeface="Calibri" panose="020F0502020204030204" pitchFamily="34" charset="0"/>
            </a:endParaRPr>
          </a:p>
          <a:p>
            <a:pPr algn="ctr"/>
            <a:r>
              <a:rPr lang="nl-BE" sz="2400" dirty="0">
                <a:solidFill>
                  <a:schemeClr val="bg1"/>
                </a:solidFill>
                <a:latin typeface="Calibri" panose="020F0502020204030204" pitchFamily="34" charset="0"/>
                <a:cs typeface="Calibri" panose="020F0502020204030204" pitchFamily="34" charset="0"/>
              </a:rPr>
              <a:t>Hoe zou je dat kunnen realiseren? </a:t>
            </a:r>
            <a:endParaRPr lang="nl-BE" sz="2400" dirty="0" smtClean="0">
              <a:solidFill>
                <a:schemeClr val="bg1"/>
              </a:solidFill>
              <a:latin typeface="Calibri" panose="020F0502020204030204" pitchFamily="34" charset="0"/>
              <a:cs typeface="Calibri" panose="020F0502020204030204" pitchFamily="34" charset="0"/>
            </a:endParaRPr>
          </a:p>
          <a:p>
            <a:pPr algn="ctr"/>
            <a:r>
              <a:rPr lang="nl-BE" sz="2400" dirty="0" smtClean="0">
                <a:solidFill>
                  <a:schemeClr val="bg1"/>
                </a:solidFill>
                <a:latin typeface="Calibri" panose="020F0502020204030204" pitchFamily="34" charset="0"/>
                <a:cs typeface="Calibri" panose="020F0502020204030204" pitchFamily="34" charset="0"/>
              </a:rPr>
              <a:t>Hoe </a:t>
            </a:r>
            <a:r>
              <a:rPr lang="nl-BE" sz="2400" dirty="0">
                <a:solidFill>
                  <a:schemeClr val="bg1"/>
                </a:solidFill>
                <a:latin typeface="Calibri" panose="020F0502020204030204" pitchFamily="34" charset="0"/>
                <a:cs typeface="Calibri" panose="020F0502020204030204" pitchFamily="34" charset="0"/>
              </a:rPr>
              <a:t>zou je dat aanpakken? </a:t>
            </a:r>
            <a:endParaRPr lang="nl-BE" sz="2400" dirty="0" smtClean="0">
              <a:solidFill>
                <a:schemeClr val="bg1"/>
              </a:solidFill>
              <a:latin typeface="Calibri" panose="020F0502020204030204" pitchFamily="34" charset="0"/>
              <a:cs typeface="Calibri" panose="020F0502020204030204" pitchFamily="34" charset="0"/>
            </a:endParaRPr>
          </a:p>
          <a:p>
            <a:pPr algn="ctr"/>
            <a:endParaRPr lang="nl-BE" sz="2800" dirty="0">
              <a:solidFill>
                <a:schemeClr val="bg1"/>
              </a:solidFill>
              <a:latin typeface="Calibri" panose="020F0502020204030204" pitchFamily="34" charset="0"/>
              <a:cs typeface="Calibri" panose="020F0502020204030204" pitchFamily="34" charset="0"/>
            </a:endParaRPr>
          </a:p>
          <a:p>
            <a:pPr algn="ctr"/>
            <a:r>
              <a:rPr lang="nl-BE" sz="2800" b="1" dirty="0" smtClean="0">
                <a:solidFill>
                  <a:schemeClr val="bg1"/>
                </a:solidFill>
                <a:latin typeface="Calibri" panose="020F0502020204030204" pitchFamily="34" charset="0"/>
                <a:cs typeface="Calibri" panose="020F0502020204030204" pitchFamily="34" charset="0"/>
              </a:rPr>
              <a:t>SAMENLEVING</a:t>
            </a:r>
          </a:p>
          <a:p>
            <a:pPr algn="ctr"/>
            <a:endParaRPr lang="nl-BE" sz="2400" dirty="0">
              <a:solidFill>
                <a:schemeClr val="bg1"/>
              </a:solidFill>
              <a:latin typeface="Calibri" panose="020F0502020204030204" pitchFamily="34" charset="0"/>
              <a:cs typeface="Calibri" panose="020F0502020204030204" pitchFamily="34" charset="0"/>
            </a:endParaRPr>
          </a:p>
          <a:p>
            <a:pPr algn="ctr"/>
            <a:r>
              <a:rPr lang="nl-BE" sz="2400" dirty="0">
                <a:solidFill>
                  <a:schemeClr val="bg1"/>
                </a:solidFill>
                <a:latin typeface="Calibri" panose="020F0502020204030204" pitchFamily="34" charset="0"/>
                <a:cs typeface="Calibri" panose="020F0502020204030204" pitchFamily="34" charset="0"/>
              </a:rPr>
              <a:t>Als je denkt </a:t>
            </a:r>
            <a:r>
              <a:rPr lang="nl-BE" sz="2400" dirty="0" smtClean="0">
                <a:solidFill>
                  <a:schemeClr val="bg1"/>
                </a:solidFill>
                <a:latin typeface="Calibri" panose="020F0502020204030204" pitchFamily="34" charset="0"/>
                <a:cs typeface="Calibri" panose="020F0502020204030204" pitchFamily="34" charset="0"/>
              </a:rPr>
              <a:t>aan de bredere samenleving: </a:t>
            </a:r>
            <a:endParaRPr lang="nl-BE" sz="2400" dirty="0">
              <a:solidFill>
                <a:schemeClr val="bg1"/>
              </a:solidFill>
              <a:latin typeface="Calibri" panose="020F0502020204030204" pitchFamily="34" charset="0"/>
              <a:cs typeface="Calibri" panose="020F0502020204030204" pitchFamily="34" charset="0"/>
            </a:endParaRPr>
          </a:p>
          <a:p>
            <a:pPr algn="ctr"/>
            <a:r>
              <a:rPr lang="nl-BE" sz="2400" dirty="0">
                <a:solidFill>
                  <a:schemeClr val="bg1"/>
                </a:solidFill>
                <a:latin typeface="Calibri" panose="020F0502020204030204" pitchFamily="34" charset="0"/>
                <a:cs typeface="Calibri" panose="020F0502020204030204" pitchFamily="34" charset="0"/>
              </a:rPr>
              <a:t>wat zou je daaraan willen verbeteren? </a:t>
            </a:r>
          </a:p>
          <a:p>
            <a:pPr algn="ctr"/>
            <a:r>
              <a:rPr lang="nl-BE" sz="2400" dirty="0">
                <a:solidFill>
                  <a:schemeClr val="bg1"/>
                </a:solidFill>
                <a:latin typeface="Calibri" panose="020F0502020204030204" pitchFamily="34" charset="0"/>
                <a:cs typeface="Calibri" panose="020F0502020204030204" pitchFamily="34" charset="0"/>
              </a:rPr>
              <a:t>Wat moet anders? </a:t>
            </a:r>
          </a:p>
          <a:p>
            <a:pPr algn="ctr"/>
            <a:endParaRPr lang="nl-BE" sz="2400" b="1" i="1" dirty="0">
              <a:solidFill>
                <a:schemeClr val="bg1"/>
              </a:solidFill>
              <a:latin typeface="Calibri" panose="020F0502020204030204" pitchFamily="34" charset="0"/>
              <a:cs typeface="Calibri" panose="020F0502020204030204" pitchFamily="34" charset="0"/>
            </a:endParaRPr>
          </a:p>
          <a:p>
            <a:pPr algn="ctr"/>
            <a:r>
              <a:rPr lang="nl-BE" sz="2400" dirty="0">
                <a:solidFill>
                  <a:schemeClr val="bg1"/>
                </a:solidFill>
                <a:latin typeface="Calibri" panose="020F0502020204030204" pitchFamily="34" charset="0"/>
                <a:cs typeface="Calibri" panose="020F0502020204030204" pitchFamily="34" charset="0"/>
              </a:rPr>
              <a:t>Hoe zou je dat kunnen realiseren? </a:t>
            </a:r>
          </a:p>
          <a:p>
            <a:pPr algn="ctr"/>
            <a:r>
              <a:rPr lang="nl-BE" sz="2400" dirty="0">
                <a:solidFill>
                  <a:schemeClr val="bg1"/>
                </a:solidFill>
                <a:latin typeface="Calibri" panose="020F0502020204030204" pitchFamily="34" charset="0"/>
                <a:cs typeface="Calibri" panose="020F0502020204030204" pitchFamily="34" charset="0"/>
              </a:rPr>
              <a:t>Hoe zou je dat aanpakken? </a:t>
            </a:r>
          </a:p>
          <a:p>
            <a:pPr algn="ctr"/>
            <a:endParaRPr lang="nl-BE" sz="2800" dirty="0" smtClean="0">
              <a:solidFill>
                <a:schemeClr val="bg1"/>
              </a:solidFill>
              <a:latin typeface="Calibri" panose="020F0502020204030204" pitchFamily="34" charset="0"/>
              <a:cs typeface="Calibri" panose="020F0502020204030204" pitchFamily="34" charset="0"/>
            </a:endParaRPr>
          </a:p>
          <a:p>
            <a:pPr algn="ctr"/>
            <a:endParaRPr lang="nl-BE" sz="2800" b="1" i="1" dirty="0">
              <a:solidFill>
                <a:schemeClr val="bg1"/>
              </a:solidFill>
              <a:latin typeface="Calibri" panose="020F0502020204030204" pitchFamily="34" charset="0"/>
              <a:cs typeface="Calibri" panose="020F0502020204030204" pitchFamily="34" charset="0"/>
            </a:endParaRPr>
          </a:p>
          <a:p>
            <a:pPr algn="ctr"/>
            <a:endParaRPr lang="nl-BE" sz="2800" b="1" i="1" dirty="0">
              <a:solidFill>
                <a:schemeClr val="bg1"/>
              </a:solidFill>
              <a:latin typeface="Calibri" panose="020F0502020204030204" pitchFamily="34" charset="0"/>
              <a:cs typeface="Calibri" panose="020F0502020204030204" pitchFamily="34" charset="0"/>
            </a:endParaRPr>
          </a:p>
        </p:txBody>
      </p:sp>
      <p:sp>
        <p:nvSpPr>
          <p:cNvPr id="3" name="Rechthoek 2"/>
          <p:cNvSpPr/>
          <p:nvPr/>
        </p:nvSpPr>
        <p:spPr>
          <a:xfrm>
            <a:off x="7889914" y="1187878"/>
            <a:ext cx="874440" cy="720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7883591" y="2550683"/>
            <a:ext cx="874440" cy="720080"/>
          </a:xfrm>
          <a:prstGeom prst="rect">
            <a:avLst/>
          </a:prstGeom>
          <a:solidFill>
            <a:srgbClr val="7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p:cNvSpPr/>
          <p:nvPr/>
        </p:nvSpPr>
        <p:spPr>
          <a:xfrm>
            <a:off x="7883591" y="4481283"/>
            <a:ext cx="874440" cy="720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p:cNvSpPr/>
          <p:nvPr/>
        </p:nvSpPr>
        <p:spPr>
          <a:xfrm>
            <a:off x="7889914" y="5716865"/>
            <a:ext cx="874440" cy="720080"/>
          </a:xfrm>
          <a:prstGeom prst="rect">
            <a:avLst/>
          </a:prstGeom>
          <a:solidFill>
            <a:srgbClr val="7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Picture 2" descr="C:\Users\sx70466\Desktop\zwartvantvolk\basiscursus-boekje\Shari Legbedje\sha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63100" cy="3501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x70466\Desktop\zwartvantvolk\basiscursus-boekje\Tine Coumans\Tin1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3118" y="4084127"/>
            <a:ext cx="3529337" cy="236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116" y="1600200"/>
            <a:ext cx="4315767" cy="4349750"/>
          </a:xfr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53</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
        <p:nvSpPr>
          <p:cNvPr id="6" name="Rechthoek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899591" y="692696"/>
            <a:ext cx="7344816" cy="5688632"/>
          </a:xfrm>
          <a:prstGeom prst="roundRect">
            <a:avLst/>
          </a:prstGeom>
          <a:solidFill>
            <a:schemeClr val="bg1"/>
          </a:solid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308137" y="2986000"/>
            <a:ext cx="1656184" cy="1241713"/>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solidFill>
                  <a:srgbClr val="000000"/>
                </a:solidFill>
                <a:latin typeface="Calibri Light" panose="020F0302020204030204" pitchFamily="34" charset="0"/>
                <a:cs typeface="Calibri Light" panose="020F0302020204030204" pitchFamily="34" charset="0"/>
              </a:rPr>
              <a:t>k</a:t>
            </a:r>
            <a:r>
              <a:rPr lang="nl-BE" sz="2800" b="1" dirty="0" smtClean="0">
                <a:solidFill>
                  <a:srgbClr val="000000"/>
                </a:solidFill>
                <a:latin typeface="Calibri Light" panose="020F0302020204030204" pitchFamily="34" charset="0"/>
                <a:cs typeface="Calibri Light" panose="020F0302020204030204" pitchFamily="34" charset="0"/>
              </a:rPr>
              <a:t>unst </a:t>
            </a:r>
          </a:p>
          <a:p>
            <a:pPr algn="ctr"/>
            <a:r>
              <a:rPr lang="nl-BE" sz="2800" b="1" dirty="0" smtClean="0">
                <a:solidFill>
                  <a:srgbClr val="000000"/>
                </a:solidFill>
                <a:latin typeface="Calibri Light" panose="020F0302020204030204" pitchFamily="34" charset="0"/>
                <a:cs typeface="Calibri Light" panose="020F0302020204030204" pitchFamily="34" charset="0"/>
              </a:rPr>
              <a:t>cultuur</a:t>
            </a:r>
            <a:endParaRPr lang="nl-BE" sz="2800" b="1" dirty="0">
              <a:solidFill>
                <a:srgbClr val="000000"/>
              </a:solidFill>
              <a:latin typeface="Calibri Light" panose="020F0302020204030204" pitchFamily="34" charset="0"/>
              <a:cs typeface="Calibri Light" panose="020F0302020204030204" pitchFamily="34" charset="0"/>
            </a:endParaRPr>
          </a:p>
        </p:txBody>
      </p:sp>
      <p:sp>
        <p:nvSpPr>
          <p:cNvPr id="14" name="Afgeronde rechthoek 13"/>
          <p:cNvSpPr/>
          <p:nvPr/>
        </p:nvSpPr>
        <p:spPr>
          <a:xfrm>
            <a:off x="2011005" y="5605218"/>
            <a:ext cx="3201398" cy="1097155"/>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solidFill>
                  <a:srgbClr val="000000"/>
                </a:solidFill>
                <a:latin typeface="Calibri Light" panose="020F0302020204030204" pitchFamily="34" charset="0"/>
                <a:cs typeface="Calibri Light" panose="020F0302020204030204" pitchFamily="34" charset="0"/>
              </a:rPr>
              <a:t>b</a:t>
            </a:r>
            <a:r>
              <a:rPr lang="nl-BE" sz="2800" b="1" dirty="0" smtClean="0">
                <a:solidFill>
                  <a:srgbClr val="000000"/>
                </a:solidFill>
                <a:latin typeface="Calibri Light" panose="020F0302020204030204" pitchFamily="34" charset="0"/>
                <a:cs typeface="Calibri Light" panose="020F0302020204030204" pitchFamily="34" charset="0"/>
              </a:rPr>
              <a:t>urgerlijke ongehoorzaamheid</a:t>
            </a:r>
          </a:p>
        </p:txBody>
      </p:sp>
      <p:sp>
        <p:nvSpPr>
          <p:cNvPr id="15" name="Afgeronde rechthoek 14"/>
          <p:cNvSpPr/>
          <p:nvPr/>
        </p:nvSpPr>
        <p:spPr>
          <a:xfrm>
            <a:off x="7315183" y="2962968"/>
            <a:ext cx="1656184" cy="1241713"/>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solidFill>
                  <a:srgbClr val="000000"/>
                </a:solidFill>
                <a:latin typeface="Calibri Light" panose="020F0302020204030204" pitchFamily="34" charset="0"/>
                <a:cs typeface="Calibri Light" panose="020F0302020204030204" pitchFamily="34" charset="0"/>
              </a:rPr>
              <a:t>b</a:t>
            </a:r>
            <a:r>
              <a:rPr lang="nl-BE" sz="2800" b="1" dirty="0" smtClean="0">
                <a:solidFill>
                  <a:srgbClr val="000000"/>
                </a:solidFill>
                <a:latin typeface="Calibri Light" panose="020F0302020204030204" pitchFamily="34" charset="0"/>
                <a:cs typeface="Calibri Light" panose="020F0302020204030204" pitchFamily="34" charset="0"/>
              </a:rPr>
              <a:t>eroeps-</a:t>
            </a:r>
          </a:p>
          <a:p>
            <a:pPr algn="ctr"/>
            <a:r>
              <a:rPr lang="nl-BE" sz="2800" b="1" dirty="0" smtClean="0">
                <a:solidFill>
                  <a:srgbClr val="000000"/>
                </a:solidFill>
                <a:latin typeface="Calibri Light" panose="020F0302020204030204" pitchFamily="34" charset="0"/>
                <a:cs typeface="Calibri Light" panose="020F0302020204030204" pitchFamily="34" charset="0"/>
              </a:rPr>
              <a:t>keuze</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063" y="4647176"/>
            <a:ext cx="2467822" cy="1485335"/>
          </a:xfrm>
          <a:prstGeom prst="rect">
            <a:avLst/>
          </a:prstGeom>
        </p:spPr>
      </p:pic>
      <p:pic>
        <p:nvPicPr>
          <p:cNvPr id="18" name="Afbeelding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95" y="1659627"/>
            <a:ext cx="2214322" cy="1165433"/>
          </a:xfrm>
          <a:prstGeom prst="rect">
            <a:avLst/>
          </a:prstGeom>
        </p:spPr>
      </p:pic>
      <p:pic>
        <p:nvPicPr>
          <p:cNvPr id="19" name="Afbeelding 18"/>
          <p:cNvPicPr>
            <a:picLocks noChangeAspect="1"/>
          </p:cNvPicPr>
          <p:nvPr/>
        </p:nvPicPr>
        <p:blipFill>
          <a:blip r:embed="rId5"/>
          <a:stretch>
            <a:fillRect/>
          </a:stretch>
        </p:blipFill>
        <p:spPr>
          <a:xfrm>
            <a:off x="6748288" y="1101623"/>
            <a:ext cx="2042886" cy="136631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2191" y="2557446"/>
            <a:ext cx="2824401" cy="2252137"/>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157" y="2559758"/>
            <a:ext cx="2232248" cy="2249825"/>
          </a:xfrm>
          <a:prstGeom prst="rect">
            <a:avLst/>
          </a:prstGeom>
        </p:spPr>
      </p:pic>
      <p:pic>
        <p:nvPicPr>
          <p:cNvPr id="20" name="Afbeelding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2731" y="1060458"/>
            <a:ext cx="2373266" cy="1335964"/>
          </a:xfrm>
          <a:prstGeom prst="rect">
            <a:avLst/>
          </a:prstGeom>
        </p:spPr>
      </p:pic>
      <p:sp>
        <p:nvSpPr>
          <p:cNvPr id="16" name="Afgeronde rechthoek 15"/>
          <p:cNvSpPr/>
          <p:nvPr/>
        </p:nvSpPr>
        <p:spPr>
          <a:xfrm>
            <a:off x="4719307" y="201209"/>
            <a:ext cx="2767838" cy="1097155"/>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solidFill>
                  <a:srgbClr val="000000"/>
                </a:solidFill>
                <a:latin typeface="Calibri Light" panose="020F0302020204030204" pitchFamily="34" charset="0"/>
                <a:cs typeface="Calibri Light" panose="020F0302020204030204" pitchFamily="34" charset="0"/>
              </a:rPr>
              <a:t>democratische actievormen</a:t>
            </a:r>
          </a:p>
        </p:txBody>
      </p:sp>
      <p:sp>
        <p:nvSpPr>
          <p:cNvPr id="12" name="Afgeronde rechthoek 11"/>
          <p:cNvSpPr/>
          <p:nvPr/>
        </p:nvSpPr>
        <p:spPr>
          <a:xfrm>
            <a:off x="5639112" y="5883522"/>
            <a:ext cx="1656184" cy="780282"/>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solidFill>
                  <a:srgbClr val="000000"/>
                </a:solidFill>
                <a:latin typeface="Calibri Light" panose="020F0302020204030204" pitchFamily="34" charset="0"/>
                <a:cs typeface="Calibri Light" panose="020F0302020204030204" pitchFamily="34" charset="0"/>
              </a:rPr>
              <a:t>politiek</a:t>
            </a:r>
          </a:p>
        </p:txBody>
      </p:sp>
      <p:sp>
        <p:nvSpPr>
          <p:cNvPr id="13" name="Afgeronde rechthoek 12"/>
          <p:cNvSpPr/>
          <p:nvPr/>
        </p:nvSpPr>
        <p:spPr>
          <a:xfrm>
            <a:off x="1652606" y="348022"/>
            <a:ext cx="2609501" cy="780282"/>
          </a:xfrm>
          <a:prstGeom prst="roundRect">
            <a:avLst/>
          </a:prstGeom>
          <a:solidFill>
            <a:schemeClr val="bg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solidFill>
                  <a:srgbClr val="000000"/>
                </a:solidFill>
                <a:latin typeface="Calibri Light" panose="020F0302020204030204" pitchFamily="34" charset="0"/>
                <a:cs typeface="Calibri Light" panose="020F0302020204030204" pitchFamily="34" charset="0"/>
              </a:rPr>
              <a:t>vrijwilligerswerk</a:t>
            </a:r>
          </a:p>
        </p:txBody>
      </p:sp>
      <p:pic>
        <p:nvPicPr>
          <p:cNvPr id="21" name="Afbeelding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968" y="4365507"/>
            <a:ext cx="1393852" cy="1855053"/>
          </a:xfrm>
          <a:prstGeom prst="rect">
            <a:avLst/>
          </a:prstGeom>
        </p:spPr>
      </p:pic>
    </p:spTree>
    <p:extLst>
      <p:ext uri="{BB962C8B-B14F-4D97-AF65-F5344CB8AC3E}">
        <p14:creationId xmlns:p14="http://schemas.microsoft.com/office/powerpoint/2010/main" val="251616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t>Inzicht </a:t>
            </a:r>
            <a:r>
              <a:rPr lang="nl-BE" sz="3200" dirty="0" err="1" smtClean="0"/>
              <a:t>DemoKlap</a:t>
            </a:r>
            <a:r>
              <a:rPr lang="nl-BE" sz="3200" dirty="0" smtClean="0"/>
              <a:t>: opbouw in de aanpak</a:t>
            </a:r>
            <a:endParaRPr lang="nl-BE" sz="3200" dirty="0"/>
          </a:p>
        </p:txBody>
      </p:sp>
      <p:sp>
        <p:nvSpPr>
          <p:cNvPr id="3" name="Tijdelijke aanduiding voor inhoud 2"/>
          <p:cNvSpPr>
            <a:spLocks noGrp="1"/>
          </p:cNvSpPr>
          <p:nvPr>
            <p:ph idx="1"/>
          </p:nvPr>
        </p:nvSpPr>
        <p:spPr/>
        <p:txBody>
          <a:bodyPr>
            <a:normAutofit lnSpcReduction="10000"/>
          </a:bodyPr>
          <a:lstStyle/>
          <a:p>
            <a:r>
              <a:rPr lang="nl-BE" b="1" dirty="0">
                <a:latin typeface="Calibri" panose="020F0502020204030204" pitchFamily="34" charset="0"/>
                <a:cs typeface="Calibri" panose="020F0502020204030204" pitchFamily="34" charset="0"/>
              </a:rPr>
              <a:t>i</a:t>
            </a:r>
            <a:r>
              <a:rPr lang="nl-BE" b="1" dirty="0" smtClean="0">
                <a:latin typeface="Calibri" panose="020F0502020204030204" pitchFamily="34" charset="0"/>
                <a:cs typeface="Calibri" panose="020F0502020204030204" pitchFamily="34" charset="0"/>
              </a:rPr>
              <a:t>nzicht 1:</a:t>
            </a:r>
            <a:r>
              <a:rPr lang="nl-BE" dirty="0" smtClean="0">
                <a:latin typeface="Calibri" panose="020F0502020204030204" pitchFamily="34" charset="0"/>
                <a:cs typeface="Calibri" panose="020F0502020204030204" pitchFamily="34" charset="0"/>
              </a:rPr>
              <a:t> eerst werken aan vertrouwen: vraagt </a:t>
            </a:r>
            <a:r>
              <a:rPr lang="nl-BE" i="1" dirty="0" smtClean="0">
                <a:latin typeface="Calibri" panose="020F0502020204030204" pitchFamily="34" charset="0"/>
                <a:cs typeface="Calibri" panose="020F0502020204030204" pitchFamily="34" charset="0"/>
              </a:rPr>
              <a:t>tijd</a:t>
            </a:r>
            <a:r>
              <a:rPr lang="nl-BE" dirty="0" smtClean="0">
                <a:latin typeface="Calibri" panose="020F0502020204030204" pitchFamily="34" charset="0"/>
                <a:cs typeface="Calibri" panose="020F0502020204030204" pitchFamily="34" charset="0"/>
              </a:rPr>
              <a:t> en </a:t>
            </a:r>
            <a:r>
              <a:rPr lang="nl-BE" i="1" dirty="0" smtClean="0">
                <a:latin typeface="Calibri" panose="020F0502020204030204" pitchFamily="34" charset="0"/>
                <a:cs typeface="Calibri" panose="020F0502020204030204" pitchFamily="34" charset="0"/>
              </a:rPr>
              <a:t>logische opbouw</a:t>
            </a:r>
          </a:p>
          <a:p>
            <a:r>
              <a:rPr lang="nl-BE" b="1" dirty="0">
                <a:latin typeface="Calibri" panose="020F0502020204030204" pitchFamily="34" charset="0"/>
                <a:cs typeface="Calibri" panose="020F0502020204030204" pitchFamily="34" charset="0"/>
              </a:rPr>
              <a:t>i</a:t>
            </a:r>
            <a:r>
              <a:rPr lang="nl-BE" b="1" dirty="0" smtClean="0">
                <a:latin typeface="Calibri" panose="020F0502020204030204" pitchFamily="34" charset="0"/>
                <a:cs typeface="Calibri" panose="020F0502020204030204" pitchFamily="34" charset="0"/>
              </a:rPr>
              <a:t>nzicht 2:</a:t>
            </a:r>
            <a:r>
              <a:rPr lang="nl-BE" dirty="0" smtClean="0">
                <a:latin typeface="Calibri" panose="020F0502020204030204" pitchFamily="34" charset="0"/>
                <a:cs typeface="Calibri" panose="020F0502020204030204" pitchFamily="34" charset="0"/>
              </a:rPr>
              <a:t> werken aan </a:t>
            </a:r>
            <a:r>
              <a:rPr lang="nl-BE" i="1" dirty="0" smtClean="0">
                <a:latin typeface="Calibri" panose="020F0502020204030204" pitchFamily="34" charset="0"/>
                <a:cs typeface="Calibri" panose="020F0502020204030204" pitchFamily="34" charset="0"/>
              </a:rPr>
              <a:t>kennis</a:t>
            </a:r>
            <a:r>
              <a:rPr lang="nl-BE" dirty="0" smtClean="0">
                <a:latin typeface="Calibri" panose="020F0502020204030204" pitchFamily="34" charset="0"/>
                <a:cs typeface="Calibri" panose="020F0502020204030204" pitchFamily="34" charset="0"/>
              </a:rPr>
              <a:t> én </a:t>
            </a:r>
            <a:r>
              <a:rPr lang="nl-BE" i="1" dirty="0" smtClean="0">
                <a:latin typeface="Calibri" panose="020F0502020204030204" pitchFamily="34" charset="0"/>
                <a:cs typeface="Calibri" panose="020F0502020204030204" pitchFamily="34" charset="0"/>
              </a:rPr>
              <a:t>vaardigheden</a:t>
            </a:r>
            <a:r>
              <a:rPr lang="nl-BE" dirty="0" smtClean="0">
                <a:latin typeface="Calibri" panose="020F0502020204030204" pitchFamily="34" charset="0"/>
                <a:cs typeface="Calibri" panose="020F0502020204030204" pitchFamily="34" charset="0"/>
              </a:rPr>
              <a:t> én </a:t>
            </a:r>
            <a:r>
              <a:rPr lang="nl-BE" i="1" dirty="0" smtClean="0">
                <a:latin typeface="Calibri" panose="020F0502020204030204" pitchFamily="34" charset="0"/>
                <a:cs typeface="Calibri" panose="020F0502020204030204" pitchFamily="34" charset="0"/>
              </a:rPr>
              <a:t>attitudes</a:t>
            </a:r>
          </a:p>
          <a:p>
            <a:r>
              <a:rPr lang="nl-BE" b="1" dirty="0" smtClean="0">
                <a:latin typeface="Calibri" panose="020F0502020204030204" pitchFamily="34" charset="0"/>
                <a:cs typeface="Calibri" panose="020F0502020204030204" pitchFamily="34" charset="0"/>
              </a:rPr>
              <a:t>inzicht 3:</a:t>
            </a:r>
            <a:r>
              <a:rPr lang="nl-BE" dirty="0" smtClean="0">
                <a:latin typeface="Calibri" panose="020F0502020204030204" pitchFamily="34" charset="0"/>
                <a:cs typeface="Calibri" panose="020F0502020204030204" pitchFamily="34" charset="0"/>
              </a:rPr>
              <a:t> werken aan </a:t>
            </a:r>
            <a:r>
              <a:rPr lang="nl-BE" i="1" dirty="0" smtClean="0">
                <a:latin typeface="Calibri" panose="020F0502020204030204" pitchFamily="34" charset="0"/>
                <a:cs typeface="Calibri" panose="020F0502020204030204" pitchFamily="34" charset="0"/>
              </a:rPr>
              <a:t>alle competenties </a:t>
            </a:r>
            <a:r>
              <a:rPr lang="nl-BE" dirty="0" smtClean="0">
                <a:latin typeface="Calibri" panose="020F0502020204030204" pitchFamily="34" charset="0"/>
                <a:cs typeface="Calibri" panose="020F0502020204030204" pitchFamily="34" charset="0"/>
              </a:rPr>
              <a:t>in logische opbouw:</a:t>
            </a:r>
          </a:p>
          <a:p>
            <a:pPr lvl="1"/>
            <a:r>
              <a:rPr lang="nl-BE" dirty="0" smtClean="0">
                <a:latin typeface="Calibri" panose="020F0502020204030204" pitchFamily="34" charset="0"/>
                <a:cs typeface="Calibri" panose="020F0502020204030204" pitchFamily="34" charset="0"/>
              </a:rPr>
              <a:t>Luisteren en dialoog (startregel 1 en 2)</a:t>
            </a:r>
          </a:p>
          <a:p>
            <a:pPr lvl="1"/>
            <a:r>
              <a:rPr lang="nl-BE" dirty="0" smtClean="0">
                <a:latin typeface="Calibri" panose="020F0502020204030204" pitchFamily="34" charset="0"/>
                <a:cs typeface="Calibri" panose="020F0502020204030204" pitchFamily="34" charset="0"/>
              </a:rPr>
              <a:t>Discussie en debat (startregel 3)</a:t>
            </a:r>
          </a:p>
          <a:p>
            <a:pPr lvl="1"/>
            <a:r>
              <a:rPr lang="nl-BE" dirty="0" smtClean="0">
                <a:latin typeface="Calibri" panose="020F0502020204030204" pitchFamily="34" charset="0"/>
                <a:cs typeface="Calibri" panose="020F0502020204030204" pitchFamily="34" charset="0"/>
              </a:rPr>
              <a:t>Compromis en actie (startregel 4 en 5)</a:t>
            </a:r>
            <a:endParaRPr lang="nl-BE" dirty="0">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54</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spTree>
    <p:extLst>
      <p:ext uri="{BB962C8B-B14F-4D97-AF65-F5344CB8AC3E}">
        <p14:creationId xmlns:p14="http://schemas.microsoft.com/office/powerpoint/2010/main" val="14732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praatstok</a:t>
            </a:r>
            <a:endParaRPr lang="nl-BE"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30" y="1988840"/>
            <a:ext cx="8631811" cy="3024336"/>
          </a:xfrm>
        </p:spPr>
      </p:pic>
      <p:sp>
        <p:nvSpPr>
          <p:cNvPr id="4" name="Tijdelijke aanduiding voor dianummer 3"/>
          <p:cNvSpPr>
            <a:spLocks noGrp="1"/>
          </p:cNvSpPr>
          <p:nvPr>
            <p:ph type="sldNum" sz="quarter" idx="12"/>
          </p:nvPr>
        </p:nvSpPr>
        <p:spPr/>
        <p:txBody>
          <a:bodyPr/>
          <a:lstStyle/>
          <a:p>
            <a:fld id="{573977E6-ECE3-4EBF-B1EC-9AB8E074A984}" type="slidenum">
              <a:rPr lang="nl-BE" smtClean="0"/>
              <a:pPr/>
              <a:t>5</a:t>
            </a:fld>
            <a:endParaRPr lang="nl-BE"/>
          </a:p>
        </p:txBody>
      </p:sp>
      <p:sp>
        <p:nvSpPr>
          <p:cNvPr id="5" name="Tijdelijke aanduiding voor voettekst 4"/>
          <p:cNvSpPr>
            <a:spLocks noGrp="1"/>
          </p:cNvSpPr>
          <p:nvPr>
            <p:ph type="ftr" sz="quarter" idx="11"/>
          </p:nvPr>
        </p:nvSpPr>
        <p:spPr/>
        <p:txBody>
          <a:bodyPr/>
          <a:lstStyle/>
          <a:p>
            <a:r>
              <a:rPr lang="nl-BE" dirty="0" smtClean="0"/>
              <a:t>atlas · integratie &amp; inburgering Antwerpen</a:t>
            </a:r>
            <a:endParaRPr lang="nl-BE" dirty="0"/>
          </a:p>
        </p:txBody>
      </p:sp>
      <p:pic>
        <p:nvPicPr>
          <p:cNvPr id="8" name="Picture 2" descr="C:\Users\sx70466\Desktop\Talking-S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918" y="0"/>
            <a:ext cx="4752082" cy="18834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659724" y="5438079"/>
            <a:ext cx="4968552" cy="369332"/>
          </a:xfrm>
          <a:prstGeom prst="rect">
            <a:avLst/>
          </a:prstGeom>
          <a:noFill/>
        </p:spPr>
        <p:txBody>
          <a:bodyPr wrap="square" rtlCol="0">
            <a:spAutoFit/>
          </a:bodyPr>
          <a:lstStyle/>
          <a:p>
            <a:r>
              <a:rPr lang="nl-BE" dirty="0" smtClean="0"/>
              <a:t>Zie toolfiche 4</a:t>
            </a:r>
            <a:endParaRPr lang="nl-BE" dirty="0"/>
          </a:p>
        </p:txBody>
      </p:sp>
    </p:spTree>
    <p:extLst>
      <p:ext uri="{BB962C8B-B14F-4D97-AF65-F5344CB8AC3E}">
        <p14:creationId xmlns:p14="http://schemas.microsoft.com/office/powerpoint/2010/main" val="342970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p:cNvPicPr>
            <a:picLocks noChangeAspect="1"/>
          </p:cNvPicPr>
          <p:nvPr/>
        </p:nvPicPr>
        <p:blipFill>
          <a:blip r:embed="rId3"/>
          <a:stretch>
            <a:fillRect/>
          </a:stretch>
        </p:blipFill>
        <p:spPr>
          <a:xfrm>
            <a:off x="162922" y="1617181"/>
            <a:ext cx="4749196" cy="1883827"/>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501008"/>
            <a:ext cx="4572000" cy="2571750"/>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0716" y="3634725"/>
            <a:ext cx="3264066" cy="2439169"/>
          </a:xfrm>
          <a:prstGeom prst="rect">
            <a:avLst/>
          </a:prstGeom>
        </p:spPr>
      </p:pic>
      <p:sp>
        <p:nvSpPr>
          <p:cNvPr id="6" name="Titel 1"/>
          <p:cNvSpPr txBox="1">
            <a:spLocks/>
          </p:cNvSpPr>
          <p:nvPr/>
        </p:nvSpPr>
        <p:spPr>
          <a:xfrm>
            <a:off x="457200" y="274638"/>
            <a:ext cx="8229600" cy="1143000"/>
          </a:xfrm>
          <a:prstGeom prst="rect">
            <a:avLst/>
          </a:prstGeom>
        </p:spPr>
        <p:txBody>
          <a:bodyPr>
            <a:normAutofit fontScale="90000" lnSpcReduction="20000"/>
          </a:bodyPr>
          <a:lstStyle>
            <a:lvl1pPr algn="l" defTabSz="914400" rtl="0" eaLnBrk="1" latinLnBrk="0" hangingPunct="1">
              <a:spcBef>
                <a:spcPct val="0"/>
              </a:spcBef>
              <a:buNone/>
              <a:defRPr sz="4400" kern="1200">
                <a:solidFill>
                  <a:srgbClr val="F05A41"/>
                </a:solidFill>
                <a:latin typeface="+mj-lt"/>
                <a:ea typeface="+mj-ea"/>
                <a:cs typeface="+mj-cs"/>
              </a:defRPr>
            </a:lvl1pPr>
          </a:lstStyle>
          <a:p>
            <a:r>
              <a:rPr lang="nl-BE" b="1" dirty="0" smtClean="0"/>
              <a:t>Inventarisatie van diverse meningen in de (klas)groep</a:t>
            </a:r>
            <a:endParaRPr lang="nl-BE" b="1" dirty="0"/>
          </a:p>
        </p:txBody>
      </p:sp>
    </p:spTree>
    <p:extLst>
      <p:ext uri="{BB962C8B-B14F-4D97-AF65-F5344CB8AC3E}">
        <p14:creationId xmlns:p14="http://schemas.microsoft.com/office/powerpoint/2010/main" val="6993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Inventarisatie van diverse meningen in de (klas)groep</a:t>
            </a:r>
            <a:endParaRPr lang="nl-BE" dirty="0"/>
          </a:p>
        </p:txBody>
      </p:sp>
      <p:sp>
        <p:nvSpPr>
          <p:cNvPr id="3" name="Tijdelijke aanduiding voor inhoud 2"/>
          <p:cNvSpPr>
            <a:spLocks noGrp="1"/>
          </p:cNvSpPr>
          <p:nvPr>
            <p:ph idx="1"/>
          </p:nvPr>
        </p:nvSpPr>
        <p:spPr/>
        <p:txBody>
          <a:bodyPr>
            <a:normAutofit/>
          </a:bodyPr>
          <a:lstStyle/>
          <a:p>
            <a:r>
              <a:rPr lang="nl-BE" sz="2800" b="1" dirty="0" smtClean="0"/>
              <a:t>Belang en meerwaarde van inventarisatie?</a:t>
            </a:r>
          </a:p>
          <a:p>
            <a:r>
              <a:rPr lang="nl-BE" sz="2800" b="1" dirty="0" smtClean="0"/>
              <a:t>Randvoorwaarden? </a:t>
            </a:r>
          </a:p>
          <a:p>
            <a:pPr marL="457200" lvl="1" indent="0">
              <a:buNone/>
            </a:pPr>
            <a:endParaRPr lang="nl-BE" b="1" dirty="0" smtClean="0"/>
          </a:p>
          <a:p>
            <a:endParaRPr lang="nl-BE" dirty="0"/>
          </a:p>
        </p:txBody>
      </p:sp>
      <p:sp>
        <p:nvSpPr>
          <p:cNvPr id="4" name="Tijdelijke aanduiding voor dianummer 3"/>
          <p:cNvSpPr>
            <a:spLocks noGrp="1"/>
          </p:cNvSpPr>
          <p:nvPr>
            <p:ph type="sldNum" sz="quarter" idx="12"/>
          </p:nvPr>
        </p:nvSpPr>
        <p:spPr/>
        <p:txBody>
          <a:bodyPr/>
          <a:lstStyle/>
          <a:p>
            <a:fld id="{573977E6-ECE3-4EBF-B1EC-9AB8E074A984}" type="slidenum">
              <a:rPr lang="nl-BE" smtClean="0"/>
              <a:pPr/>
              <a:t>7</a:t>
            </a:fld>
            <a:endParaRPr lang="nl-BE"/>
          </a:p>
        </p:txBody>
      </p:sp>
      <p:sp>
        <p:nvSpPr>
          <p:cNvPr id="5" name="Tijdelijke aanduiding voor voettekst 4"/>
          <p:cNvSpPr>
            <a:spLocks noGrp="1"/>
          </p:cNvSpPr>
          <p:nvPr>
            <p:ph type="ftr" sz="quarter" idx="11"/>
          </p:nvPr>
        </p:nvSpPr>
        <p:spPr/>
        <p:txBody>
          <a:bodyPr/>
          <a:lstStyle/>
          <a:p>
            <a:r>
              <a:rPr lang="nl-BE" smtClean="0"/>
              <a:t>atlas · integratie &amp; inburgering Antwerpen</a:t>
            </a:r>
            <a:endParaRPr lang="nl-BE" dirty="0"/>
          </a:p>
        </p:txBody>
      </p:sp>
      <p:graphicFrame>
        <p:nvGraphicFramePr>
          <p:cNvPr id="7" name="Tabel 6"/>
          <p:cNvGraphicFramePr>
            <a:graphicFrameLocks noGrp="1"/>
          </p:cNvGraphicFramePr>
          <p:nvPr>
            <p:extLst/>
          </p:nvPr>
        </p:nvGraphicFramePr>
        <p:xfrm>
          <a:off x="899592" y="3183713"/>
          <a:ext cx="7488832" cy="265684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1563214903"/>
                    </a:ext>
                  </a:extLst>
                </a:gridCol>
                <a:gridCol w="3744416">
                  <a:extLst>
                    <a:ext uri="{9D8B030D-6E8A-4147-A177-3AD203B41FA5}">
                      <a16:colId xmlns:a16="http://schemas.microsoft.com/office/drawing/2014/main" val="4225051527"/>
                    </a:ext>
                  </a:extLst>
                </a:gridCol>
              </a:tblGrid>
              <a:tr h="370840">
                <a:tc>
                  <a:txBody>
                    <a:bodyPr/>
                    <a:lstStyle/>
                    <a:p>
                      <a:r>
                        <a:rPr lang="nl-BE" dirty="0" smtClean="0"/>
                        <a:t>Belang</a:t>
                      </a:r>
                      <a:r>
                        <a:rPr lang="nl-BE" baseline="0" dirty="0" smtClean="0"/>
                        <a:t> en meerwaarde</a:t>
                      </a:r>
                      <a:endParaRPr lang="nl-BE" dirty="0"/>
                    </a:p>
                  </a:txBody>
                  <a:tcPr/>
                </a:tc>
                <a:tc>
                  <a:txBody>
                    <a:bodyPr/>
                    <a:lstStyle/>
                    <a:p>
                      <a:r>
                        <a:rPr lang="nl-BE" dirty="0" smtClean="0"/>
                        <a:t>Randvoorwaarden </a:t>
                      </a:r>
                      <a:endParaRPr lang="nl-BE" dirty="0"/>
                    </a:p>
                  </a:txBody>
                  <a:tcPr/>
                </a:tc>
                <a:extLst>
                  <a:ext uri="{0D108BD9-81ED-4DB2-BD59-A6C34878D82A}">
                    <a16:rowId xmlns:a16="http://schemas.microsoft.com/office/drawing/2014/main" val="1888525513"/>
                  </a:ext>
                </a:extLst>
              </a:tr>
              <a:tr h="370840">
                <a:tc>
                  <a:txBody>
                    <a:bodyPr/>
                    <a:lstStyle/>
                    <a:p>
                      <a:pPr marL="285750" lvl="0" indent="-285750">
                        <a:buFont typeface="Arial" panose="020B0604020202020204" pitchFamily="34" charset="0"/>
                        <a:buChar char="•"/>
                      </a:pPr>
                      <a:r>
                        <a:rPr lang="nl-BE" dirty="0" smtClean="0">
                          <a:solidFill>
                            <a:srgbClr val="000000"/>
                          </a:solidFill>
                        </a:rPr>
                        <a:t>Biedt rust en focus</a:t>
                      </a:r>
                    </a:p>
                    <a:p>
                      <a:pPr marL="285750" lvl="0" indent="-285750">
                        <a:buFont typeface="Arial" panose="020B0604020202020204" pitchFamily="34" charset="0"/>
                        <a:buChar char="•"/>
                      </a:pPr>
                      <a:r>
                        <a:rPr lang="nl-BE" dirty="0" smtClean="0">
                          <a:solidFill>
                            <a:srgbClr val="000000"/>
                          </a:solidFill>
                        </a:rPr>
                        <a:t>Bredere participatie mogelijk binnen de groep</a:t>
                      </a:r>
                    </a:p>
                    <a:p>
                      <a:pPr marL="285750" lvl="0" indent="-285750">
                        <a:buFont typeface="Arial" panose="020B0604020202020204" pitchFamily="34" charset="0"/>
                        <a:buChar char="•"/>
                      </a:pPr>
                      <a:r>
                        <a:rPr lang="nl-BE" dirty="0" smtClean="0">
                          <a:solidFill>
                            <a:srgbClr val="000000"/>
                          </a:solidFill>
                        </a:rPr>
                        <a:t>Brengt diversiteit in de groep naar de oppervlakte</a:t>
                      </a:r>
                    </a:p>
                    <a:p>
                      <a:pPr marL="285750" lvl="0" indent="-285750">
                        <a:buFont typeface="Arial" panose="020B0604020202020204" pitchFamily="34" charset="0"/>
                        <a:buChar char="•"/>
                      </a:pPr>
                      <a:r>
                        <a:rPr lang="nl-BE" dirty="0" smtClean="0">
                          <a:solidFill>
                            <a:srgbClr val="000000"/>
                          </a:solidFill>
                        </a:rPr>
                        <a:t>Brengt (thematisch) inzicht </a:t>
                      </a:r>
                      <a:endParaRPr lang="nl-BE" i="1" dirty="0" smtClean="0">
                        <a:solidFill>
                          <a:srgbClr val="000000"/>
                        </a:solidFill>
                      </a:endParaRPr>
                    </a:p>
                    <a:p>
                      <a:endParaRPr lang="nl-BE" dirty="0"/>
                    </a:p>
                  </a:txBody>
                  <a:tcPr/>
                </a:tc>
                <a:tc>
                  <a:txBody>
                    <a:bodyPr/>
                    <a:lstStyle/>
                    <a:p>
                      <a:pPr marL="285750" lvl="0" indent="-285750">
                        <a:buFont typeface="Arial" panose="020B0604020202020204" pitchFamily="34" charset="0"/>
                        <a:buChar char="•"/>
                      </a:pPr>
                      <a:r>
                        <a:rPr lang="nl-BE" dirty="0" smtClean="0">
                          <a:solidFill>
                            <a:srgbClr val="000000"/>
                          </a:solidFill>
                        </a:rPr>
                        <a:t>Veiligheid in de groep (=proces)</a:t>
                      </a:r>
                    </a:p>
                    <a:p>
                      <a:pPr marL="285750" lvl="0" indent="-285750">
                        <a:buFont typeface="Arial" panose="020B0604020202020204" pitchFamily="34" charset="0"/>
                        <a:buChar char="•"/>
                      </a:pPr>
                      <a:r>
                        <a:rPr lang="nl-BE" dirty="0" smtClean="0">
                          <a:solidFill>
                            <a:srgbClr val="000000"/>
                          </a:solidFill>
                        </a:rPr>
                        <a:t>Iedereen komt aan bod</a:t>
                      </a:r>
                    </a:p>
                    <a:p>
                      <a:pPr marL="285750" lvl="0" indent="-285750">
                        <a:buFont typeface="Arial" panose="020B0604020202020204" pitchFamily="34" charset="0"/>
                        <a:buChar char="•"/>
                      </a:pPr>
                      <a:r>
                        <a:rPr lang="nl-BE" dirty="0" smtClean="0">
                          <a:solidFill>
                            <a:srgbClr val="000000"/>
                          </a:solidFill>
                        </a:rPr>
                        <a:t>Basisvaardigheden DemoKlap</a:t>
                      </a:r>
                      <a:r>
                        <a:rPr lang="nl-BE" baseline="0" dirty="0" smtClean="0">
                          <a:solidFill>
                            <a:srgbClr val="000000"/>
                          </a:solidFill>
                        </a:rPr>
                        <a:t> (proces)</a:t>
                      </a:r>
                    </a:p>
                    <a:p>
                      <a:pPr marL="285750" lvl="0" indent="-285750">
                        <a:buFont typeface="Arial" panose="020B0604020202020204" pitchFamily="34" charset="0"/>
                        <a:buChar char="•"/>
                      </a:pPr>
                      <a:r>
                        <a:rPr lang="nl-BE" baseline="0" dirty="0" smtClean="0">
                          <a:solidFill>
                            <a:srgbClr val="000000"/>
                          </a:solidFill>
                        </a:rPr>
                        <a:t>Afspraken en gespreksregels</a:t>
                      </a:r>
                    </a:p>
                    <a:p>
                      <a:pPr marL="285750" lvl="0" indent="-285750">
                        <a:buFont typeface="Arial" panose="020B0604020202020204" pitchFamily="34" charset="0"/>
                        <a:buChar char="•"/>
                      </a:pPr>
                      <a:r>
                        <a:rPr lang="nl-BE" dirty="0" smtClean="0">
                          <a:solidFill>
                            <a:srgbClr val="000000"/>
                          </a:solidFill>
                        </a:rPr>
                        <a:t>Tijd</a:t>
                      </a:r>
                    </a:p>
                    <a:p>
                      <a:pPr marL="285750" lvl="0" indent="-285750">
                        <a:buFont typeface="Arial" panose="020B0604020202020204" pitchFamily="34" charset="0"/>
                        <a:buChar char="•"/>
                      </a:pPr>
                      <a:r>
                        <a:rPr lang="nl-BE" dirty="0" smtClean="0">
                          <a:solidFill>
                            <a:srgbClr val="000000"/>
                          </a:solidFill>
                        </a:rPr>
                        <a:t>Perspectief (wat is je doel?)</a:t>
                      </a:r>
                    </a:p>
                    <a:p>
                      <a:endParaRPr lang="nl-BE" dirty="0"/>
                    </a:p>
                  </a:txBody>
                  <a:tcPr/>
                </a:tc>
                <a:extLst>
                  <a:ext uri="{0D108BD9-81ED-4DB2-BD59-A6C34878D82A}">
                    <a16:rowId xmlns:a16="http://schemas.microsoft.com/office/drawing/2014/main" val="1390960392"/>
                  </a:ext>
                </a:extLst>
              </a:tr>
            </a:tbl>
          </a:graphicData>
        </a:graphic>
      </p:graphicFrame>
    </p:spTree>
    <p:extLst>
      <p:ext uri="{BB962C8B-B14F-4D97-AF65-F5344CB8AC3E}">
        <p14:creationId xmlns:p14="http://schemas.microsoft.com/office/powerpoint/2010/main" val="98327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Eerste Hulp Bij Uitdagende Uitspraken </a:t>
            </a:r>
            <a:r>
              <a:rPr lang="nl-BE" sz="2400" dirty="0" smtClean="0"/>
              <a:t>(EHBUU) </a:t>
            </a:r>
            <a:endParaRPr lang="nl-BE" sz="1800" dirty="0">
              <a:solidFill>
                <a:srgbClr val="000000"/>
              </a:solidFill>
            </a:endParaRPr>
          </a:p>
        </p:txBody>
      </p:sp>
      <p:sp>
        <p:nvSpPr>
          <p:cNvPr id="3" name="Tijdelijke aanduiding voor inhoud 2"/>
          <p:cNvSpPr>
            <a:spLocks noGrp="1"/>
          </p:cNvSpPr>
          <p:nvPr>
            <p:ph idx="1"/>
          </p:nvPr>
        </p:nvSpPr>
        <p:spPr>
          <a:xfrm>
            <a:off x="457200" y="1600201"/>
            <a:ext cx="8229600" cy="4632114"/>
          </a:xfrm>
        </p:spPr>
        <p:txBody>
          <a:bodyPr>
            <a:normAutofit fontScale="77500" lnSpcReduction="20000"/>
          </a:bodyPr>
          <a:lstStyle/>
          <a:p>
            <a:pPr marL="0" indent="0">
              <a:buNone/>
            </a:pPr>
            <a:r>
              <a:rPr lang="nl-BE" b="1" dirty="0" err="1" smtClean="0">
                <a:solidFill>
                  <a:srgbClr val="F05A41"/>
                </a:solidFill>
              </a:rPr>
              <a:t>TOOLfiche</a:t>
            </a:r>
            <a:r>
              <a:rPr lang="nl-BE" b="1" dirty="0" smtClean="0">
                <a:solidFill>
                  <a:srgbClr val="F05A41"/>
                </a:solidFill>
              </a:rPr>
              <a:t> 1</a:t>
            </a:r>
          </a:p>
          <a:p>
            <a:r>
              <a:rPr lang="nl-BE" b="1" dirty="0" smtClean="0"/>
              <a:t>Begrens</a:t>
            </a:r>
            <a:r>
              <a:rPr lang="nl-BE" dirty="0" smtClean="0"/>
              <a:t> én </a:t>
            </a:r>
            <a:r>
              <a:rPr lang="nl-BE" b="1" dirty="0" smtClean="0"/>
              <a:t>nodig uit</a:t>
            </a:r>
          </a:p>
          <a:p>
            <a:r>
              <a:rPr lang="nl-BE" dirty="0"/>
              <a:t>Neem een positie in het </a:t>
            </a:r>
            <a:r>
              <a:rPr lang="nl-BE" b="1" dirty="0" smtClean="0"/>
              <a:t>midden</a:t>
            </a:r>
          </a:p>
          <a:p>
            <a:r>
              <a:rPr lang="nl-BE" dirty="0"/>
              <a:t>Maak</a:t>
            </a:r>
            <a:r>
              <a:rPr lang="nl-BE" b="1" dirty="0"/>
              <a:t> afspraken </a:t>
            </a:r>
            <a:r>
              <a:rPr lang="nl-BE" dirty="0"/>
              <a:t>en stel </a:t>
            </a:r>
            <a:r>
              <a:rPr lang="nl-BE" b="1" dirty="0"/>
              <a:t>regels </a:t>
            </a:r>
            <a:r>
              <a:rPr lang="nl-BE" dirty="0" smtClean="0"/>
              <a:t>op</a:t>
            </a:r>
            <a:endParaRPr lang="nl-BE" b="1" dirty="0" smtClean="0"/>
          </a:p>
          <a:p>
            <a:r>
              <a:rPr lang="nl-BE" b="1" dirty="0" smtClean="0"/>
              <a:t>Structureer: </a:t>
            </a:r>
          </a:p>
          <a:p>
            <a:pPr lvl="1"/>
            <a:r>
              <a:rPr lang="nl-BE" b="1" dirty="0"/>
              <a:t>inventariseer</a:t>
            </a:r>
            <a:r>
              <a:rPr lang="nl-BE" dirty="0"/>
              <a:t> de meningen in de klas</a:t>
            </a:r>
          </a:p>
          <a:p>
            <a:pPr lvl="1"/>
            <a:r>
              <a:rPr lang="nl-BE" dirty="0" smtClean="0"/>
              <a:t>start met verzamelen van </a:t>
            </a:r>
            <a:r>
              <a:rPr lang="nl-BE" b="1" dirty="0" smtClean="0"/>
              <a:t>voorkennis</a:t>
            </a:r>
          </a:p>
          <a:p>
            <a:pPr lvl="1"/>
            <a:r>
              <a:rPr lang="nl-BE" b="1" dirty="0" smtClean="0"/>
              <a:t>hoor</a:t>
            </a:r>
            <a:r>
              <a:rPr lang="nl-BE" dirty="0" smtClean="0"/>
              <a:t>, peil naar </a:t>
            </a:r>
            <a:r>
              <a:rPr lang="nl-BE" b="1" dirty="0" smtClean="0"/>
              <a:t>betekenis </a:t>
            </a:r>
            <a:r>
              <a:rPr lang="nl-BE" dirty="0" smtClean="0"/>
              <a:t>en emotie, erken en begrens, geef perspectief</a:t>
            </a:r>
            <a:r>
              <a:rPr lang="nl-BE" b="1" dirty="0" smtClean="0"/>
              <a:t> </a:t>
            </a:r>
            <a:r>
              <a:rPr lang="nl-BE" b="1" i="1" dirty="0" smtClean="0"/>
              <a:t>(empathische dialoog)</a:t>
            </a:r>
          </a:p>
          <a:p>
            <a:pPr lvl="1"/>
            <a:r>
              <a:rPr lang="nl-BE" b="1" dirty="0" smtClean="0"/>
              <a:t>sluit </a:t>
            </a:r>
            <a:r>
              <a:rPr lang="nl-BE" dirty="0" smtClean="0"/>
              <a:t>af</a:t>
            </a:r>
          </a:p>
          <a:p>
            <a:r>
              <a:rPr lang="nl-BE" dirty="0" smtClean="0"/>
              <a:t>Gebruik </a:t>
            </a:r>
            <a:r>
              <a:rPr lang="nl-BE" b="1" dirty="0" smtClean="0"/>
              <a:t>humor</a:t>
            </a:r>
            <a:r>
              <a:rPr lang="nl-BE" dirty="0" smtClean="0"/>
              <a:t> (maar let er ook mee op)</a:t>
            </a:r>
          </a:p>
          <a:p>
            <a:r>
              <a:rPr lang="nl-BE" dirty="0" smtClean="0"/>
              <a:t>Wees een voorbeeld: communiceer </a:t>
            </a:r>
            <a:r>
              <a:rPr lang="nl-BE" b="1" dirty="0" smtClean="0"/>
              <a:t>verbindend</a:t>
            </a:r>
          </a:p>
          <a:p>
            <a:endParaRPr lang="nl-BE" b="1" dirty="0" smtClean="0"/>
          </a:p>
          <a:p>
            <a:endParaRPr lang="nl-BE" dirty="0"/>
          </a:p>
        </p:txBody>
      </p:sp>
      <p:sp>
        <p:nvSpPr>
          <p:cNvPr id="4" name="Tijdelijke aanduiding voor dianummer 3"/>
          <p:cNvSpPr>
            <a:spLocks noGrp="1"/>
          </p:cNvSpPr>
          <p:nvPr>
            <p:ph type="sldNum" sz="quarter" idx="12"/>
          </p:nvPr>
        </p:nvSpPr>
        <p:spPr/>
        <p:txBody>
          <a:bodyPr/>
          <a:lstStyle/>
          <a:p>
            <a:pPr>
              <a:defRPr/>
            </a:pPr>
            <a:fld id="{573977E6-ECE3-4EBF-B1EC-9AB8E074A984}" type="slidenum">
              <a:rPr lang="nl-BE" smtClean="0"/>
              <a:pPr>
                <a:defRPr/>
              </a:pPr>
              <a:t>8</a:t>
            </a:fld>
            <a:endParaRPr lang="nl-BE"/>
          </a:p>
        </p:txBody>
      </p:sp>
      <p:sp>
        <p:nvSpPr>
          <p:cNvPr id="5" name="Tijdelijke aanduiding voor voettekst 4"/>
          <p:cNvSpPr>
            <a:spLocks noGrp="1"/>
          </p:cNvSpPr>
          <p:nvPr>
            <p:ph type="ftr" sz="quarter" idx="11"/>
          </p:nvPr>
        </p:nvSpPr>
        <p:spPr/>
        <p:txBody>
          <a:bodyPr/>
          <a:lstStyle/>
          <a:p>
            <a:pPr>
              <a:defRPr/>
            </a:pPr>
            <a:r>
              <a:rPr lang="nl-BE" smtClean="0"/>
              <a:t>atlas · integratie &amp; inburgering Antwerpen</a:t>
            </a:r>
            <a:endParaRPr lang="nl-BE" dirty="0"/>
          </a:p>
        </p:txBody>
      </p:sp>
    </p:spTree>
    <p:extLst>
      <p:ext uri="{BB962C8B-B14F-4D97-AF65-F5344CB8AC3E}">
        <p14:creationId xmlns:p14="http://schemas.microsoft.com/office/powerpoint/2010/main" val="21690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esjabloon">
  <a:themeElements>
    <a:clrScheme name="Atlas">
      <a:dk1>
        <a:srgbClr val="F05A4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presentatiesjabloon</Template>
  <TotalTime>5294</TotalTime>
  <Words>6453</Words>
  <Application>Microsoft Office PowerPoint</Application>
  <PresentationFormat>Diavoorstelling (4:3)</PresentationFormat>
  <Paragraphs>749</Paragraphs>
  <Slides>55</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55</vt:i4>
      </vt:variant>
    </vt:vector>
  </HeadingPairs>
  <TitlesOfParts>
    <vt:vector size="61" baseType="lpstr">
      <vt:lpstr>Arial</vt:lpstr>
      <vt:lpstr>Calibri</vt:lpstr>
      <vt:lpstr>Calibri Light</vt:lpstr>
      <vt:lpstr>Times New Roman</vt:lpstr>
      <vt:lpstr>Wingdings</vt:lpstr>
      <vt:lpstr>presentatiesjabloon</vt:lpstr>
      <vt:lpstr>Methoden voor dialoog en discussie  in de klas NT2 trefdag  27/04/2022</vt:lpstr>
      <vt:lpstr>Omgaan met uitdagende uitspraken en thema’s</vt:lpstr>
      <vt:lpstr>Eerste Hulp Bij Uitdagende Uitspraken (EHBUU) </vt:lpstr>
      <vt:lpstr>TOOL: onze regels rond respect </vt:lpstr>
      <vt:lpstr>Eerste Hulp Bij Uitdagende Uitspraken (EHBUU) </vt:lpstr>
      <vt:lpstr>De praatstok</vt:lpstr>
      <vt:lpstr>PowerPoint-presentatie</vt:lpstr>
      <vt:lpstr>Inventarisatie van diverse meningen in de (klas)groep</vt:lpstr>
      <vt:lpstr>Eerste Hulp Bij Uitdagende Uitspraken (EHBUU) </vt:lpstr>
      <vt:lpstr>PowerPoint-presentatie</vt:lpstr>
      <vt:lpstr>De klassieker: geef ik mijn eigen mening? </vt:lpstr>
      <vt:lpstr>PowerPoint-presentatie</vt:lpstr>
      <vt:lpstr>Opbouw in de aanpak: vertrouwensdriehoek</vt:lpstr>
      <vt:lpstr>PowerPoint-presentatie</vt:lpstr>
      <vt:lpstr>TOOL: Duo-gesprek met vragen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Praatstok in twee rondes </vt:lpstr>
      <vt:lpstr>Praatstok in twee rondes </vt:lpstr>
      <vt:lpstr>PowerPoint-presentatie</vt:lpstr>
      <vt:lpstr>PowerPoint-presentatie</vt:lpstr>
      <vt:lpstr>PowerPoint-presentatie</vt:lpstr>
      <vt:lpstr>HoLeBi: 3 grote invalshoeken</vt:lpstr>
      <vt:lpstr>PowerPoint-presentatie</vt:lpstr>
      <vt:lpstr>Open Kringdiscussie </vt:lpstr>
      <vt:lpstr>PowerPoint-presentatie</vt:lpstr>
      <vt:lpstr>PowerPoint-presentatie</vt:lpstr>
      <vt:lpstr>STELLING </vt:lpstr>
      <vt:lpstr>STELLING  </vt:lpstr>
      <vt:lpstr>STELLING </vt:lpstr>
      <vt:lpstr>STELLING </vt:lpstr>
      <vt:lpstr>STELLING </vt:lpstr>
      <vt:lpstr>STELLING </vt:lpstr>
      <vt:lpstr>SAC (Structured Academic Controversy)</vt:lpstr>
      <vt:lpstr>Parlementair debat</vt:lpstr>
      <vt:lpstr>PowerPoint-presentatie</vt:lpstr>
      <vt:lpstr>Zoek het compromis</vt:lpstr>
      <vt:lpstr>Zoek het compromis</vt:lpstr>
      <vt:lpstr>COMPROMIS-rollenspel</vt:lpstr>
      <vt:lpstr>PowerPoint-presentatie</vt:lpstr>
      <vt:lpstr>PowerPoint-presentatie</vt:lpstr>
      <vt:lpstr>PowerPoint-presentatie</vt:lpstr>
      <vt:lpstr>PowerPoint-presentatie</vt:lpstr>
      <vt:lpstr>PowerPoint-presentatie</vt:lpstr>
      <vt:lpstr>PowerPoint-presentatie</vt:lpstr>
      <vt:lpstr>PowerPoint-presentatie</vt:lpstr>
      <vt:lpstr>Inzicht DemoKlap: opbouw in de aanpak</vt:lpstr>
    </vt:vector>
  </TitlesOfParts>
  <Company>Digipolis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Sam Mampaey</dc:creator>
  <cp:lastModifiedBy>Sam Mampaey</cp:lastModifiedBy>
  <cp:revision>427</cp:revision>
  <cp:lastPrinted>2021-11-12T14:05:59Z</cp:lastPrinted>
  <dcterms:created xsi:type="dcterms:W3CDTF">2015-11-18T14:45:12Z</dcterms:created>
  <dcterms:modified xsi:type="dcterms:W3CDTF">2022-04-21T06:44:55Z</dcterms:modified>
  <cp:contentStatus>v0.6</cp:contentStatus>
</cp:coreProperties>
</file>