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48" r:id="rId1"/>
    <p:sldMasterId id="2147483661" r:id="rId2"/>
  </p:sldMasterIdLst>
  <p:notesMasterIdLst>
    <p:notesMasterId r:id="rId27"/>
  </p:notesMasterIdLst>
  <p:handoutMasterIdLst>
    <p:handoutMasterId r:id="rId28"/>
  </p:handoutMasterIdLst>
  <p:sldIdLst>
    <p:sldId id="268" r:id="rId3"/>
    <p:sldId id="348" r:id="rId4"/>
    <p:sldId id="347" r:id="rId5"/>
    <p:sldId id="349" r:id="rId6"/>
    <p:sldId id="334" r:id="rId7"/>
    <p:sldId id="351" r:id="rId8"/>
    <p:sldId id="336" r:id="rId9"/>
    <p:sldId id="352" r:id="rId10"/>
    <p:sldId id="353" r:id="rId11"/>
    <p:sldId id="354" r:id="rId12"/>
    <p:sldId id="356" r:id="rId13"/>
    <p:sldId id="335" r:id="rId14"/>
    <p:sldId id="337" r:id="rId15"/>
    <p:sldId id="338" r:id="rId16"/>
    <p:sldId id="339" r:id="rId17"/>
    <p:sldId id="350" r:id="rId18"/>
    <p:sldId id="355" r:id="rId19"/>
    <p:sldId id="340" r:id="rId20"/>
    <p:sldId id="357" r:id="rId21"/>
    <p:sldId id="341" r:id="rId22"/>
    <p:sldId id="342" r:id="rId23"/>
    <p:sldId id="333" r:id="rId24"/>
    <p:sldId id="343" r:id="rId25"/>
    <p:sldId id="345" r:id="rId26"/>
  </p:sldIdLst>
  <p:sldSz cx="9144000" cy="6858000" type="screen4x3"/>
  <p:notesSz cx="6888163" cy="100203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D3DED216-81C9-4C48-9670-76872ECEB3EE}">
          <p14:sldIdLst>
            <p14:sldId id="268"/>
            <p14:sldId id="348"/>
            <p14:sldId id="347"/>
            <p14:sldId id="349"/>
            <p14:sldId id="334"/>
            <p14:sldId id="351"/>
            <p14:sldId id="336"/>
            <p14:sldId id="352"/>
            <p14:sldId id="353"/>
            <p14:sldId id="354"/>
            <p14:sldId id="356"/>
            <p14:sldId id="335"/>
            <p14:sldId id="337"/>
            <p14:sldId id="338"/>
            <p14:sldId id="339"/>
            <p14:sldId id="350"/>
            <p14:sldId id="355"/>
            <p14:sldId id="340"/>
            <p14:sldId id="357"/>
            <p14:sldId id="341"/>
            <p14:sldId id="342"/>
            <p14:sldId id="333"/>
            <p14:sldId id="343"/>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sam Hamiani" initials="IH" lastIdx="0" clrIdx="0">
    <p:extLst/>
  </p:cmAuthor>
  <p:cmAuthor id="2" name="Heleen Van Opstal" initials="HV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A41"/>
    <a:srgbClr val="000000"/>
    <a:srgbClr val="DDD4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366" autoAdjust="0"/>
  </p:normalViewPr>
  <p:slideViewPr>
    <p:cSldViewPr snapToObjects="1">
      <p:cViewPr varScale="1">
        <p:scale>
          <a:sx n="60" d="100"/>
          <a:sy n="60" d="100"/>
        </p:scale>
        <p:origin x="1444"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Objects="1" showGuides="1">
      <p:cViewPr varScale="1">
        <p:scale>
          <a:sx n="57" d="100"/>
          <a:sy n="57" d="100"/>
        </p:scale>
        <p:origin x="-2520"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0" cy="501015"/>
          </a:xfrm>
          <a:prstGeom prst="rect">
            <a:avLst/>
          </a:prstGeom>
        </p:spPr>
        <p:txBody>
          <a:bodyPr vert="horz" lIns="93159" tIns="46580" rIns="93159" bIns="46580" rtlCol="0"/>
          <a:lstStyle>
            <a:lvl1pPr algn="l">
              <a:defRPr sz="1200"/>
            </a:lvl1pPr>
          </a:lstStyle>
          <a:p>
            <a:endParaRPr lang="nl-BE"/>
          </a:p>
        </p:txBody>
      </p:sp>
      <p:sp>
        <p:nvSpPr>
          <p:cNvPr id="3" name="Tijdelijke aanduiding voor datum 2"/>
          <p:cNvSpPr>
            <a:spLocks noGrp="1"/>
          </p:cNvSpPr>
          <p:nvPr>
            <p:ph type="dt" sz="quarter" idx="1"/>
          </p:nvPr>
        </p:nvSpPr>
        <p:spPr>
          <a:xfrm>
            <a:off x="3901699" y="0"/>
            <a:ext cx="2984870" cy="501015"/>
          </a:xfrm>
          <a:prstGeom prst="rect">
            <a:avLst/>
          </a:prstGeom>
        </p:spPr>
        <p:txBody>
          <a:bodyPr vert="horz" lIns="93159" tIns="46580" rIns="93159" bIns="46580" rtlCol="0"/>
          <a:lstStyle>
            <a:lvl1pPr algn="r">
              <a:defRPr sz="1200"/>
            </a:lvl1pPr>
          </a:lstStyle>
          <a:p>
            <a:fld id="{19CCC3E8-BF57-4A55-BC5B-75A4510ADF34}" type="datetimeFigureOut">
              <a:rPr lang="nl-BE" smtClean="0"/>
              <a:t>27/04/2022</a:t>
            </a:fld>
            <a:endParaRPr lang="nl-BE"/>
          </a:p>
        </p:txBody>
      </p:sp>
      <p:sp>
        <p:nvSpPr>
          <p:cNvPr id="4" name="Tijdelijke aanduiding voor voettekst 3"/>
          <p:cNvSpPr>
            <a:spLocks noGrp="1"/>
          </p:cNvSpPr>
          <p:nvPr>
            <p:ph type="ftr" sz="quarter" idx="2"/>
          </p:nvPr>
        </p:nvSpPr>
        <p:spPr>
          <a:xfrm>
            <a:off x="0" y="9517546"/>
            <a:ext cx="2984870" cy="501015"/>
          </a:xfrm>
          <a:prstGeom prst="rect">
            <a:avLst/>
          </a:prstGeom>
        </p:spPr>
        <p:txBody>
          <a:bodyPr vert="horz" lIns="93159" tIns="46580" rIns="93159" bIns="4658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901699" y="9517546"/>
            <a:ext cx="2984870" cy="501015"/>
          </a:xfrm>
          <a:prstGeom prst="rect">
            <a:avLst/>
          </a:prstGeom>
        </p:spPr>
        <p:txBody>
          <a:bodyPr vert="horz" lIns="93159" tIns="46580" rIns="93159" bIns="46580" rtlCol="0" anchor="b"/>
          <a:lstStyle>
            <a:lvl1pPr algn="r">
              <a:defRPr sz="1200"/>
            </a:lvl1pPr>
          </a:lstStyle>
          <a:p>
            <a:fld id="{89A6F4E6-5D81-4511-BF24-0761A61FFD8A}" type="slidenum">
              <a:rPr lang="nl-BE" smtClean="0"/>
              <a:t>‹nr.›</a:t>
            </a:fld>
            <a:endParaRPr lang="nl-BE"/>
          </a:p>
        </p:txBody>
      </p:sp>
    </p:spTree>
    <p:extLst>
      <p:ext uri="{BB962C8B-B14F-4D97-AF65-F5344CB8AC3E}">
        <p14:creationId xmlns:p14="http://schemas.microsoft.com/office/powerpoint/2010/main" val="9961023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0" cy="501015"/>
          </a:xfrm>
          <a:prstGeom prst="rect">
            <a:avLst/>
          </a:prstGeom>
        </p:spPr>
        <p:txBody>
          <a:bodyPr vert="horz" lIns="93159" tIns="46580" rIns="93159" bIns="46580" rtlCol="0"/>
          <a:lstStyle>
            <a:lvl1pPr algn="l">
              <a:defRPr sz="1200"/>
            </a:lvl1pPr>
          </a:lstStyle>
          <a:p>
            <a:endParaRPr lang="nl-BE"/>
          </a:p>
        </p:txBody>
      </p:sp>
      <p:sp>
        <p:nvSpPr>
          <p:cNvPr id="3" name="Tijdelijke aanduiding voor datum 2"/>
          <p:cNvSpPr>
            <a:spLocks noGrp="1"/>
          </p:cNvSpPr>
          <p:nvPr>
            <p:ph type="dt" idx="1"/>
          </p:nvPr>
        </p:nvSpPr>
        <p:spPr>
          <a:xfrm>
            <a:off x="3901699" y="0"/>
            <a:ext cx="2984870" cy="501015"/>
          </a:xfrm>
          <a:prstGeom prst="rect">
            <a:avLst/>
          </a:prstGeom>
        </p:spPr>
        <p:txBody>
          <a:bodyPr vert="horz" lIns="93159" tIns="46580" rIns="93159" bIns="46580" rtlCol="0"/>
          <a:lstStyle>
            <a:lvl1pPr algn="r">
              <a:defRPr sz="1200"/>
            </a:lvl1pPr>
          </a:lstStyle>
          <a:p>
            <a:fld id="{2F225D13-5D67-402A-B02C-9C373CFB78A3}" type="datetimeFigureOut">
              <a:rPr lang="nl-BE" smtClean="0"/>
              <a:t>27/04/2022</a:t>
            </a:fld>
            <a:endParaRPr lang="nl-BE"/>
          </a:p>
        </p:txBody>
      </p:sp>
      <p:sp>
        <p:nvSpPr>
          <p:cNvPr id="4" name="Tijdelijke aanduiding voor dia-afbeelding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59" tIns="46580" rIns="93159" bIns="46580" rtlCol="0" anchor="ctr"/>
          <a:lstStyle/>
          <a:p>
            <a:endParaRPr lang="nl-BE"/>
          </a:p>
        </p:txBody>
      </p:sp>
      <p:sp>
        <p:nvSpPr>
          <p:cNvPr id="5" name="Tijdelijke aanduiding voor notities 4"/>
          <p:cNvSpPr>
            <a:spLocks noGrp="1"/>
          </p:cNvSpPr>
          <p:nvPr>
            <p:ph type="body" sz="quarter" idx="3"/>
          </p:nvPr>
        </p:nvSpPr>
        <p:spPr>
          <a:xfrm>
            <a:off x="688817" y="4759643"/>
            <a:ext cx="5510530" cy="4509135"/>
          </a:xfrm>
          <a:prstGeom prst="rect">
            <a:avLst/>
          </a:prstGeom>
        </p:spPr>
        <p:txBody>
          <a:bodyPr vert="horz" lIns="93159" tIns="46580" rIns="93159" bIns="4658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517546"/>
            <a:ext cx="2984870" cy="501015"/>
          </a:xfrm>
          <a:prstGeom prst="rect">
            <a:avLst/>
          </a:prstGeom>
        </p:spPr>
        <p:txBody>
          <a:bodyPr vert="horz" lIns="93159" tIns="46580" rIns="93159" bIns="4658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01699" y="9517546"/>
            <a:ext cx="2984870" cy="501015"/>
          </a:xfrm>
          <a:prstGeom prst="rect">
            <a:avLst/>
          </a:prstGeom>
        </p:spPr>
        <p:txBody>
          <a:bodyPr vert="horz" lIns="93159" tIns="46580" rIns="93159" bIns="46580" rtlCol="0" anchor="b"/>
          <a:lstStyle>
            <a:lvl1pPr algn="r">
              <a:defRPr sz="1200"/>
            </a:lvl1pPr>
          </a:lstStyle>
          <a:p>
            <a:fld id="{F58099FD-A9E9-49E3-99BD-50B6711FDE56}" type="slidenum">
              <a:rPr lang="nl-BE" smtClean="0"/>
              <a:t>‹nr.›</a:t>
            </a:fld>
            <a:endParaRPr lang="nl-BE"/>
          </a:p>
        </p:txBody>
      </p:sp>
    </p:spTree>
    <p:extLst>
      <p:ext uri="{BB962C8B-B14F-4D97-AF65-F5344CB8AC3E}">
        <p14:creationId xmlns:p14="http://schemas.microsoft.com/office/powerpoint/2010/main" val="28178668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0</a:t>
            </a:fld>
            <a:endParaRPr lang="nl-BE"/>
          </a:p>
        </p:txBody>
      </p:sp>
    </p:spTree>
    <p:extLst>
      <p:ext uri="{BB962C8B-B14F-4D97-AF65-F5344CB8AC3E}">
        <p14:creationId xmlns:p14="http://schemas.microsoft.com/office/powerpoint/2010/main" val="234005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i="0"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10</a:t>
            </a:fld>
            <a:endParaRPr lang="nl-BE"/>
          </a:p>
        </p:txBody>
      </p:sp>
    </p:spTree>
    <p:extLst>
      <p:ext uri="{BB962C8B-B14F-4D97-AF65-F5344CB8AC3E}">
        <p14:creationId xmlns:p14="http://schemas.microsoft.com/office/powerpoint/2010/main" val="3966898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smtClean="0"/>
              <a:t>Behalen van A2:</a:t>
            </a:r>
            <a:r>
              <a:rPr lang="nl-BE" baseline="0" dirty="0" smtClean="0"/>
              <a:t> de</a:t>
            </a:r>
            <a:r>
              <a:rPr lang="nl-BE" dirty="0" smtClean="0"/>
              <a:t> uitzondering voor analfabeten</a:t>
            </a:r>
            <a:r>
              <a:rPr lang="nl-BE" baseline="0" dirty="0" smtClean="0"/>
              <a:t> blijft zoals het nu is -</a:t>
            </a:r>
            <a:r>
              <a:rPr lang="nl-BE" dirty="0" smtClean="0"/>
              <a:t> mondeling 8 en schriftelijke zelfredzaamheid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smtClean="0"/>
              <a:t>Verplichte inburgeraars moeten,</a:t>
            </a:r>
            <a:r>
              <a:rPr lang="nl-BE" baseline="0" dirty="0" smtClean="0"/>
              <a:t> als ze nog geen werk hebben of niet studeren, ten laatste 24 maanden na de datum van het inburgeringsattest B1 mondeling (luisteren en spreken) behalen. Waarom? </a:t>
            </a:r>
            <a:r>
              <a:rPr lang="nl-BE" sz="1200" b="0" i="0" kern="1200" dirty="0" smtClean="0">
                <a:solidFill>
                  <a:schemeClr val="tx1"/>
                </a:solidFill>
                <a:effectLst/>
                <a:latin typeface="+mn-lt"/>
                <a:ea typeface="+mn-ea"/>
                <a:cs typeface="+mn-cs"/>
              </a:rPr>
              <a:t>Hoe meer Nederlands je leert, hoe meer kansen je hebt in deze samenleving. Door het niveau Nederlands te verhogen, wil de overheid inburgeraars versterken. </a:t>
            </a:r>
            <a:r>
              <a:rPr lang="nl-NL" sz="1200" b="0" dirty="0" smtClean="0">
                <a:latin typeface="Flanders Art Sans" panose="00000500000000000000" pitchFamily="50" charset="0"/>
              </a:rPr>
              <a:t>De inburgeraar moet dit niveau op eigen initiatief bereiken, via scholing, via werk, via oefenkansen Nederlands … In de laatste gevallen legt de inburgeraar een test af.</a:t>
            </a:r>
            <a:r>
              <a:rPr lang="nl-BE" sz="1200" b="0" baseline="0" dirty="0" smtClean="0">
                <a:latin typeface="Flanders Art Sans" panose="00000500000000000000" pitchFamily="50" charset="0"/>
              </a:rPr>
              <a:t> Inburgeraars </a:t>
            </a:r>
            <a:r>
              <a:rPr lang="nl-NL" sz="1200" b="0" dirty="0" smtClean="0">
                <a:latin typeface="Flanders Art Sans" panose="00000500000000000000" pitchFamily="50" charset="0"/>
              </a:rPr>
              <a:t>met beperkte leercapaciteiten</a:t>
            </a:r>
            <a:r>
              <a:rPr lang="nl-NL" sz="1200" b="0" baseline="0" dirty="0" smtClean="0">
                <a:latin typeface="Flanders Art Sans" panose="00000500000000000000" pitchFamily="50" charset="0"/>
              </a:rPr>
              <a:t> kunnen vrijgesteld worden.</a:t>
            </a:r>
            <a:endParaRPr lang="nl-BE" dirty="0" smtClean="0"/>
          </a:p>
          <a:p>
            <a:pPr marL="171450" indent="-171450">
              <a:buFont typeface="Arial" panose="020B0604020202020204" pitchFamily="34" charset="0"/>
              <a:buChar char="•"/>
            </a:pPr>
            <a:r>
              <a:rPr lang="nl-BE" dirty="0" smtClean="0"/>
              <a:t>Er</a:t>
            </a:r>
            <a:r>
              <a:rPr lang="nl-BE" baseline="0" dirty="0" smtClean="0"/>
              <a:t> komt een standaardtest NT2 na het traject Nederlands. Die standaardtest wordt ontwikkeld door Onderwijs, maar er is op dit moment nog geen duidelijkheid over wanneer die klaar is.</a:t>
            </a:r>
          </a:p>
          <a:p>
            <a:pPr marL="171450" indent="-171450">
              <a:buFont typeface="Arial" panose="020B0604020202020204" pitchFamily="34" charset="0"/>
              <a:buChar char="•"/>
            </a:pPr>
            <a:r>
              <a:rPr lang="nl-BE" baseline="0" dirty="0" smtClean="0"/>
              <a:t>Inburgeraars die al Nederlands kunnen maar geen bewijs of certificaat hebben, kunnen een vrijstelling voor Nederlands krijgen als ze slagen voor de certificerende taaltest Nederlands A2.</a:t>
            </a:r>
          </a:p>
          <a:p>
            <a:pPr marL="171450" indent="-171450">
              <a:buFont typeface="Arial" panose="020B0604020202020204" pitchFamily="34" charset="0"/>
              <a:buChar char="•"/>
            </a:pPr>
            <a:endParaRPr lang="nl-BE" baseline="0" dirty="0" smtClean="0"/>
          </a:p>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11</a:t>
            </a:fld>
            <a:endParaRPr lang="nl-BE"/>
          </a:p>
        </p:txBody>
      </p:sp>
    </p:spTree>
    <p:extLst>
      <p:ext uri="{BB962C8B-B14F-4D97-AF65-F5344CB8AC3E}">
        <p14:creationId xmlns:p14="http://schemas.microsoft.com/office/powerpoint/2010/main" val="398483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50" b="0" i="0" kern="1200" dirty="0" smtClean="0">
                <a:solidFill>
                  <a:schemeClr val="tx1"/>
                </a:solidFill>
                <a:effectLst/>
                <a:latin typeface="+mn-lt"/>
                <a:ea typeface="+mn-ea"/>
                <a:cs typeface="+mn-cs"/>
              </a:rPr>
              <a:t>De Vlaamse overheid vindt het belangrijk dat iedereen actief participeert aan de samenleving. Werken is een belangrijke manier om te participeren, en maakt de</a:t>
            </a:r>
            <a:r>
              <a:rPr lang="nl-BE" sz="1050" b="0" i="0" kern="1200" baseline="0" dirty="0" smtClean="0">
                <a:solidFill>
                  <a:schemeClr val="tx1"/>
                </a:solidFill>
                <a:effectLst/>
                <a:latin typeface="+mn-lt"/>
                <a:ea typeface="+mn-ea"/>
                <a:cs typeface="+mn-cs"/>
              </a:rPr>
              <a:t> inburgeraar</a:t>
            </a:r>
            <a:r>
              <a:rPr lang="nl-BE" sz="1050" b="0" i="0" kern="1200" dirty="0" smtClean="0">
                <a:solidFill>
                  <a:schemeClr val="tx1"/>
                </a:solidFill>
                <a:effectLst/>
                <a:latin typeface="+mn-lt"/>
                <a:ea typeface="+mn-ea"/>
                <a:cs typeface="+mn-cs"/>
              </a:rPr>
              <a:t> zelfstandiger.</a:t>
            </a:r>
            <a:endParaRPr lang="nl-B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BE" dirty="0" smtClean="0"/>
              <a:t>Atlas volgt op of de</a:t>
            </a:r>
            <a:r>
              <a:rPr lang="nl-BE" baseline="0" dirty="0" smtClean="0"/>
              <a:t> klant is ingeschreven bij VDAB.</a:t>
            </a:r>
          </a:p>
          <a:p>
            <a:pPr marL="171450" indent="-171450">
              <a:buFont typeface="Arial" panose="020B0604020202020204" pitchFamily="34" charset="0"/>
              <a:buChar char="•"/>
            </a:pPr>
            <a:r>
              <a:rPr lang="nl-BE" sz="1200" b="0" i="0" kern="1200" baseline="0" dirty="0" smtClean="0">
                <a:solidFill>
                  <a:schemeClr val="tx1"/>
                </a:solidFill>
                <a:effectLst/>
                <a:latin typeface="+mn-lt"/>
                <a:ea typeface="+mn-ea"/>
                <a:cs typeface="+mn-cs"/>
              </a:rPr>
              <a:t>Ook inburgeraars die (nu) niet willen werken of willen gaan studeren moeten zich bij VDAB inschrijven. </a:t>
            </a:r>
            <a:r>
              <a:rPr lang="nl-BE" sz="1200" b="0" i="0" kern="1200" dirty="0" smtClean="0">
                <a:solidFill>
                  <a:schemeClr val="tx1"/>
                </a:solidFill>
                <a:effectLst/>
                <a:latin typeface="+mn-lt"/>
                <a:ea typeface="+mn-ea"/>
                <a:cs typeface="+mn-cs"/>
              </a:rPr>
              <a:t>De Vlaamse overheid vindt het belangrijk dat iedereen actief participeert aan de samenleving. De overheid gaat ervan uit dat je op korte of lange termijn toch wil of moet werken. Daarom is het belangrijk dat je zo snel mogelijk in contact komt met VDAB en de juiste informatie krijgt.</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Atlas</a:t>
            </a:r>
            <a:r>
              <a:rPr lang="nl-BE" sz="1200" b="0" i="0" kern="1200" baseline="0" dirty="0" smtClean="0">
                <a:solidFill>
                  <a:schemeClr val="tx1"/>
                </a:solidFill>
                <a:effectLst/>
                <a:latin typeface="+mn-lt"/>
                <a:ea typeface="+mn-ea"/>
                <a:cs typeface="+mn-cs"/>
              </a:rPr>
              <a:t> en VDAB zijn van plan om nauw samen te werken in functie van de inburgeringstrajecten. Deze samenwerking wordt volop uitgewerkt.</a:t>
            </a:r>
            <a:endParaRPr lang="nl-BE" sz="1200" b="0" i="0" kern="1200" dirty="0" smtClean="0">
              <a:solidFill>
                <a:schemeClr val="tx1"/>
              </a:solidFill>
              <a:effectLst/>
              <a:latin typeface="+mn-lt"/>
              <a:ea typeface="+mn-ea"/>
              <a:cs typeface="+mn-cs"/>
            </a:endParaRPr>
          </a:p>
          <a:p>
            <a:pPr marL="171450" indent="-171450">
              <a:buFontTx/>
              <a:buChar char="-"/>
            </a:pP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12</a:t>
            </a:fld>
            <a:endParaRPr lang="nl-BE"/>
          </a:p>
        </p:txBody>
      </p:sp>
    </p:spTree>
    <p:extLst>
      <p:ext uri="{BB962C8B-B14F-4D97-AF65-F5344CB8AC3E}">
        <p14:creationId xmlns:p14="http://schemas.microsoft.com/office/powerpoint/2010/main" val="405729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Dit traject geeft de</a:t>
            </a:r>
            <a:r>
              <a:rPr lang="nl-BE" sz="1200" b="0" i="0" kern="1200" baseline="0" dirty="0" smtClean="0">
                <a:solidFill>
                  <a:schemeClr val="tx1"/>
                </a:solidFill>
                <a:effectLst/>
                <a:latin typeface="+mn-lt"/>
                <a:ea typeface="+mn-ea"/>
                <a:cs typeface="+mn-cs"/>
              </a:rPr>
              <a:t> inburgeraar</a:t>
            </a:r>
            <a:r>
              <a:rPr lang="nl-BE" sz="1200" b="0" i="0" kern="1200" dirty="0" smtClean="0">
                <a:solidFill>
                  <a:schemeClr val="tx1"/>
                </a:solidFill>
                <a:effectLst/>
                <a:latin typeface="+mn-lt"/>
                <a:ea typeface="+mn-ea"/>
                <a:cs typeface="+mn-cs"/>
              </a:rPr>
              <a:t> de kans om andere mensen te ontmoeten en een netwerk uit te bouwen.</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Zo kan die</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meer deelnemen en bijdragen aan de samenleving</a:t>
            </a:r>
            <a:r>
              <a:rPr lang="nl-BE" sz="1200" b="0" i="0" kern="1200" baseline="0" dirty="0" smtClean="0">
                <a:solidFill>
                  <a:schemeClr val="tx1"/>
                </a:solidFill>
                <a:effectLst/>
                <a:latin typeface="+mn-lt"/>
                <a:ea typeface="+mn-ea"/>
                <a:cs typeface="+mn-cs"/>
              </a:rPr>
              <a:t>, de </a:t>
            </a:r>
            <a:r>
              <a:rPr lang="nl-BE" sz="1200" b="0" i="0" kern="1200" dirty="0" smtClean="0">
                <a:solidFill>
                  <a:schemeClr val="tx1"/>
                </a:solidFill>
                <a:effectLst/>
                <a:latin typeface="+mn-lt"/>
                <a:ea typeface="+mn-ea"/>
                <a:cs typeface="+mn-cs"/>
              </a:rPr>
              <a:t>nieuwe omgeving beter leren kennen</a:t>
            </a:r>
            <a:r>
              <a:rPr lang="nl-BE" sz="1200" b="0" i="0" kern="1200" baseline="0" dirty="0" smtClean="0">
                <a:solidFill>
                  <a:schemeClr val="tx1"/>
                </a:solidFill>
                <a:effectLst/>
                <a:latin typeface="+mn-lt"/>
                <a:ea typeface="+mn-ea"/>
                <a:cs typeface="+mn-cs"/>
              </a:rPr>
              <a:t> en </a:t>
            </a:r>
            <a:r>
              <a:rPr lang="nl-BE" sz="1200" b="0" i="0" kern="1200" dirty="0" smtClean="0">
                <a:solidFill>
                  <a:schemeClr val="tx1"/>
                </a:solidFill>
                <a:effectLst/>
                <a:latin typeface="+mn-lt"/>
                <a:ea typeface="+mn-ea"/>
                <a:cs typeface="+mn-cs"/>
              </a:rPr>
              <a:t>Nederlands oefenen.</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Vrijgesteld</a:t>
            </a:r>
            <a:r>
              <a:rPr lang="nl-BE" sz="1200" b="0" i="0" kern="1200" baseline="0" dirty="0" smtClean="0">
                <a:solidFill>
                  <a:schemeClr val="tx1"/>
                </a:solidFill>
                <a:effectLst/>
                <a:latin typeface="+mn-lt"/>
                <a:ea typeface="+mn-ea"/>
                <a:cs typeface="+mn-cs"/>
              </a:rPr>
              <a:t> als je werkt of studeert</a:t>
            </a:r>
            <a:endParaRPr lang="nl-BE"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13</a:t>
            </a:fld>
            <a:endParaRPr lang="nl-BE"/>
          </a:p>
        </p:txBody>
      </p:sp>
    </p:spTree>
    <p:extLst>
      <p:ext uri="{BB962C8B-B14F-4D97-AF65-F5344CB8AC3E}">
        <p14:creationId xmlns:p14="http://schemas.microsoft.com/office/powerpoint/2010/main" val="246266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Waarom zit de ‘Bepaling essentiële rechten en plichten’ bij het inburgeringscontract?</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In Vlaanderen zijn er waarden en normen die voor iedereen gelden. Onze rechten en plichten verbinden elke burger in Vlaanderen. De Vlaamse overheid verwelkomt je met dit document in onze samenleving. Door het inburgeringscontract te ondertekenen bevestigt de inburgeraar die waarden en normen te respecteren.  </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In de bepaling</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staan de rechten en plichten die belangrijk zijn in onze samenleving. Het zijn gedeelde waarden en normen. We bespreken ze ook tijdens de cursus MO.</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Wat kan de</a:t>
            </a:r>
            <a:r>
              <a:rPr lang="nl-BE" sz="1200" b="0" i="0" kern="1200" baseline="0" dirty="0" smtClean="0">
                <a:solidFill>
                  <a:schemeClr val="tx1"/>
                </a:solidFill>
                <a:effectLst/>
                <a:latin typeface="+mn-lt"/>
                <a:ea typeface="+mn-ea"/>
                <a:cs typeface="+mn-cs"/>
              </a:rPr>
              <a:t> inburgeraar</a:t>
            </a:r>
            <a:r>
              <a:rPr lang="nl-BE" sz="1200" b="0" i="0" kern="1200" dirty="0" smtClean="0">
                <a:solidFill>
                  <a:schemeClr val="tx1"/>
                </a:solidFill>
                <a:effectLst/>
                <a:latin typeface="+mn-lt"/>
                <a:ea typeface="+mn-ea"/>
                <a:cs typeface="+mn-cs"/>
              </a:rPr>
              <a:t> met deze verklaring doen?</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Tijdens het inburgeringstraject krijgt</a:t>
            </a:r>
            <a:r>
              <a:rPr lang="nl-BE" sz="1200" b="0" i="0" kern="1200" baseline="0" dirty="0" smtClean="0">
                <a:solidFill>
                  <a:schemeClr val="tx1"/>
                </a:solidFill>
                <a:effectLst/>
                <a:latin typeface="+mn-lt"/>
                <a:ea typeface="+mn-ea"/>
                <a:cs typeface="+mn-cs"/>
              </a:rPr>
              <a:t> de INB</a:t>
            </a:r>
            <a:r>
              <a:rPr lang="nl-BE" sz="1200" b="0" i="0" kern="1200" dirty="0" smtClean="0">
                <a:solidFill>
                  <a:schemeClr val="tx1"/>
                </a:solidFill>
                <a:effectLst/>
                <a:latin typeface="+mn-lt"/>
                <a:ea typeface="+mn-ea"/>
                <a:cs typeface="+mn-cs"/>
              </a:rPr>
              <a:t> meer informatie over:</a:t>
            </a:r>
          </a:p>
          <a:p>
            <a:pPr marL="628650" lvl="1" indent="-171450">
              <a:buFont typeface="Arial" panose="020B0604020202020204" pitchFamily="34" charset="0"/>
              <a:buChar char="•"/>
            </a:pPr>
            <a:r>
              <a:rPr lang="nl-BE" sz="1200" b="0" i="0" kern="1200" dirty="0" smtClean="0">
                <a:solidFill>
                  <a:schemeClr val="tx1"/>
                </a:solidFill>
                <a:effectLst/>
                <a:latin typeface="+mn-lt"/>
                <a:ea typeface="+mn-ea"/>
                <a:cs typeface="+mn-cs"/>
              </a:rPr>
              <a:t>de betekenis van de essentiële rechten en plichten, ook in het dagelijkse leven</a:t>
            </a:r>
          </a:p>
          <a:p>
            <a:pPr marL="628650" lvl="1" indent="-171450">
              <a:buFont typeface="Arial" panose="020B0604020202020204" pitchFamily="34" charset="0"/>
              <a:buChar char="•"/>
            </a:pPr>
            <a:r>
              <a:rPr lang="nl-BE" sz="1200" b="0" i="0" kern="1200" dirty="0" smtClean="0">
                <a:solidFill>
                  <a:schemeClr val="tx1"/>
                </a:solidFill>
                <a:effectLst/>
                <a:latin typeface="+mn-lt"/>
                <a:ea typeface="+mn-ea"/>
                <a:cs typeface="+mn-cs"/>
              </a:rPr>
              <a:t>waarom die rechten en plichten in Vlaanderen belangrijk zijn</a:t>
            </a:r>
          </a:p>
          <a:p>
            <a:pPr marL="628650" lvl="1" indent="-171450">
              <a:buFont typeface="Arial" panose="020B0604020202020204" pitchFamily="34" charset="0"/>
              <a:buChar char="•"/>
            </a:pPr>
            <a:r>
              <a:rPr lang="nl-BE" sz="1200" b="0" i="0" kern="1200" dirty="0" smtClean="0">
                <a:solidFill>
                  <a:schemeClr val="tx1"/>
                </a:solidFill>
                <a:effectLst/>
                <a:latin typeface="+mn-lt"/>
                <a:ea typeface="+mn-ea"/>
                <a:cs typeface="+mn-cs"/>
              </a:rPr>
              <a:t>wat hij/zij moet doen als de rechten of die van iemand anders geschonden worden</a:t>
            </a:r>
          </a:p>
          <a:p>
            <a:r>
              <a:rPr lang="nl-BE" sz="1200" b="0" i="0" kern="1200" dirty="0" smtClean="0">
                <a:solidFill>
                  <a:schemeClr val="tx1"/>
                </a:solidFill>
                <a:effectLst/>
                <a:latin typeface="+mn-lt"/>
                <a:ea typeface="+mn-ea"/>
                <a:cs typeface="+mn-cs"/>
              </a:rPr>
              <a:t>De</a:t>
            </a:r>
            <a:r>
              <a:rPr lang="nl-BE" sz="1200" b="0" i="0" kern="1200" baseline="0" dirty="0" smtClean="0">
                <a:solidFill>
                  <a:schemeClr val="tx1"/>
                </a:solidFill>
                <a:effectLst/>
                <a:latin typeface="+mn-lt"/>
                <a:ea typeface="+mn-ea"/>
                <a:cs typeface="+mn-cs"/>
              </a:rPr>
              <a:t> inburgeraar</a:t>
            </a:r>
            <a:r>
              <a:rPr lang="nl-BE" sz="1200" b="0" i="0" kern="1200" dirty="0" smtClean="0">
                <a:solidFill>
                  <a:schemeClr val="tx1"/>
                </a:solidFill>
                <a:effectLst/>
                <a:latin typeface="+mn-lt"/>
                <a:ea typeface="+mn-ea"/>
                <a:cs typeface="+mn-cs"/>
              </a:rPr>
              <a:t> kan er ook over in gesprek gaan met anderen.</a:t>
            </a:r>
          </a:p>
          <a:p>
            <a:pPr marL="171450" indent="-171450">
              <a:buFont typeface="Arial" panose="020B0604020202020204" pitchFamily="34" charset="0"/>
              <a:buChar char="•"/>
            </a:pPr>
            <a:r>
              <a:rPr lang="nl-NL" sz="1200" b="0" dirty="0" smtClean="0">
                <a:latin typeface="Flanders Art Sans" panose="00000500000000000000" pitchFamily="50" charset="0"/>
              </a:rPr>
              <a:t>Het persoonlijk</a:t>
            </a:r>
            <a:r>
              <a:rPr lang="nl-NL" sz="1200" b="0" baseline="0" dirty="0" smtClean="0">
                <a:latin typeface="Flanders Art Sans" panose="00000500000000000000" pitchFamily="50" charset="0"/>
              </a:rPr>
              <a:t> inburgeringsplan</a:t>
            </a:r>
            <a:r>
              <a:rPr lang="nl-NL" sz="1200" b="0" dirty="0" smtClean="0">
                <a:latin typeface="Flanders Art Sans" panose="00000500000000000000" pitchFamily="50" charset="0"/>
              </a:rPr>
              <a:t> focust op de toekomstoriëntatie van de inburgeraar.</a:t>
            </a:r>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14</a:t>
            </a:fld>
            <a:endParaRPr lang="nl-BE"/>
          </a:p>
        </p:txBody>
      </p:sp>
    </p:spTree>
    <p:extLst>
      <p:ext uri="{BB962C8B-B14F-4D97-AF65-F5344CB8AC3E}">
        <p14:creationId xmlns:p14="http://schemas.microsoft.com/office/powerpoint/2010/main" val="34702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De richtlijnen voor alle trajectbegeleiders zijn uitgewerkt in een overkoepelend kwaliteitskader.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latin typeface="+mn-lt"/>
              </a:rPr>
              <a:t>Een TB legt ook</a:t>
            </a:r>
            <a:r>
              <a:rPr lang="nl-BE" sz="1200" baseline="0" dirty="0" smtClean="0">
                <a:latin typeface="+mn-lt"/>
              </a:rPr>
              <a:t> de </a:t>
            </a:r>
            <a:r>
              <a:rPr lang="nl-BE" sz="1200" dirty="0" smtClean="0">
                <a:latin typeface="+mn-lt"/>
              </a:rPr>
              <a:t>doelen en de meerwaarde van het inburgeringstraject duidelijk uit aan de inburgeraar.</a:t>
            </a:r>
            <a:endParaRPr lang="nl-BE" baseline="0" dirty="0" smtClean="0"/>
          </a:p>
          <a:p>
            <a:endParaRPr lang="nl-BE" baseline="0" dirty="0" smtClean="0"/>
          </a:p>
          <a:p>
            <a:pPr marL="171450" indent="-171450">
              <a:buFont typeface="Arial" panose="020B0604020202020204" pitchFamily="34" charset="0"/>
              <a:buChar char="•"/>
            </a:pPr>
            <a:r>
              <a:rPr lang="nl-BE" baseline="0" dirty="0" smtClean="0"/>
              <a:t>Die ambities kunnen zijn: </a:t>
            </a:r>
            <a:r>
              <a:rPr lang="nl-BE" sz="1200" dirty="0" smtClean="0">
                <a:latin typeface="+mn-lt"/>
              </a:rPr>
              <a:t>werken, studeren, mensen leren kennen, …</a:t>
            </a:r>
          </a:p>
          <a:p>
            <a:pPr marL="171450" indent="-171450">
              <a:buFont typeface="Arial" panose="020B0604020202020204" pitchFamily="34" charset="0"/>
              <a:buChar char="•"/>
            </a:pPr>
            <a:r>
              <a:rPr lang="nl-BE" sz="1400" dirty="0" smtClean="0">
                <a:latin typeface="+mn-lt"/>
              </a:rPr>
              <a:t>Die vragen kunnen gaan over </a:t>
            </a:r>
            <a:r>
              <a:rPr lang="nl-BE" sz="1200" dirty="0" smtClean="0">
                <a:latin typeface="+mn-lt"/>
              </a:rPr>
              <a:t>werk, verder studeren, diploma erkennen, een school voor je kind, activiteiten in je vrije tijd of vrijwilligerswerk, …</a:t>
            </a:r>
          </a:p>
          <a:p>
            <a:pPr marL="171450" indent="-171450">
              <a:buFont typeface="Arial" panose="020B0604020202020204" pitchFamily="34" charset="0"/>
              <a:buChar char="•"/>
            </a:pPr>
            <a:r>
              <a:rPr lang="nl-BE" sz="1200" dirty="0" smtClean="0">
                <a:latin typeface="+mn-lt"/>
              </a:rPr>
              <a:t>Acties</a:t>
            </a:r>
            <a:r>
              <a:rPr lang="nl-BE" sz="1200" baseline="0" dirty="0" smtClean="0">
                <a:latin typeface="+mn-lt"/>
              </a:rPr>
              <a:t> in het traject gaat over </a:t>
            </a:r>
            <a:r>
              <a:rPr lang="nl-BE" sz="1200" dirty="0" smtClean="0">
                <a:latin typeface="+mn-lt"/>
              </a:rPr>
              <a:t>inschrijving</a:t>
            </a:r>
            <a:r>
              <a:rPr lang="nl-BE" sz="1200" baseline="0" dirty="0" smtClean="0">
                <a:latin typeface="+mn-lt"/>
              </a:rPr>
              <a:t> en</a:t>
            </a:r>
            <a:r>
              <a:rPr lang="nl-BE" sz="1200" dirty="0" smtClean="0">
                <a:latin typeface="+mn-lt"/>
              </a:rPr>
              <a:t> aanwezigheden</a:t>
            </a:r>
            <a:r>
              <a:rPr lang="nl-BE" sz="1200" baseline="0" dirty="0" smtClean="0">
                <a:latin typeface="+mn-lt"/>
              </a:rPr>
              <a:t> in de cursussen Nederlands en MO, en de inschrijving in VDAB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smtClean="0">
                <a:latin typeface="+mn-lt"/>
              </a:rPr>
              <a:t>Het Persoonlijk Inburgeringsplan is er nog niet.</a:t>
            </a:r>
            <a:r>
              <a:rPr lang="nl-BE" sz="1200" baseline="0" dirty="0" smtClean="0">
                <a:latin typeface="+mn-lt"/>
              </a:rPr>
              <a:t> Dient om de inburgeraar te</a:t>
            </a:r>
            <a:r>
              <a:rPr lang="nl-BE" sz="1200" dirty="0" smtClean="0">
                <a:latin typeface="+mn-lt"/>
              </a:rPr>
              <a:t> stimuleren om de eigen levensloopbaan te realiseren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smtClean="0">
                <a:latin typeface="+mn-lt"/>
              </a:rPr>
              <a:t>De</a:t>
            </a:r>
            <a:r>
              <a:rPr lang="nl-BE" sz="1200" baseline="0" dirty="0" smtClean="0">
                <a:latin typeface="+mn-lt"/>
              </a:rPr>
              <a:t> partnerorganisaties zijn </a:t>
            </a:r>
            <a:r>
              <a:rPr lang="nl-BE" sz="1200" dirty="0" smtClean="0">
                <a:latin typeface="+mn-lt"/>
              </a:rPr>
              <a:t>VDAB, OCMW, NT2-scholen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dirty="0" smtClean="0">
              <a:latin typeface="+mn-lt"/>
            </a:endParaRPr>
          </a:p>
          <a:p>
            <a:pPr marL="171450" indent="-171450">
              <a:buFont typeface="Arial" panose="020B0604020202020204" pitchFamily="34" charset="0"/>
              <a:buChar char="•"/>
            </a:pPr>
            <a:endParaRPr lang="nl-BE" sz="1200" baseline="0" dirty="0" smtClean="0">
              <a:latin typeface="+mn-lt"/>
            </a:endParaRPr>
          </a:p>
          <a:p>
            <a:pPr marL="171450" indent="-171450">
              <a:buFont typeface="Arial" panose="020B0604020202020204" pitchFamily="34" charset="0"/>
              <a:buChar char="•"/>
            </a:pPr>
            <a:endParaRPr lang="nl-BE" sz="1200" dirty="0" smtClean="0">
              <a:latin typeface="+mn-lt"/>
            </a:endParaRPr>
          </a:p>
          <a:p>
            <a:endParaRPr lang="nl-BE"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15</a:t>
            </a:fld>
            <a:endParaRPr lang="nl-BE"/>
          </a:p>
        </p:txBody>
      </p:sp>
    </p:spTree>
    <p:extLst>
      <p:ext uri="{BB962C8B-B14F-4D97-AF65-F5344CB8AC3E}">
        <p14:creationId xmlns:p14="http://schemas.microsoft.com/office/powerpoint/2010/main" val="233850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16</a:t>
            </a:fld>
            <a:endParaRPr lang="nl-BE"/>
          </a:p>
        </p:txBody>
      </p:sp>
    </p:spTree>
    <p:extLst>
      <p:ext uri="{BB962C8B-B14F-4D97-AF65-F5344CB8AC3E}">
        <p14:creationId xmlns:p14="http://schemas.microsoft.com/office/powerpoint/2010/main" val="129643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Waarom moet de</a:t>
            </a:r>
            <a:r>
              <a:rPr lang="nl-BE" sz="1200" b="0" i="0" kern="1200" baseline="0" dirty="0" smtClean="0">
                <a:solidFill>
                  <a:schemeClr val="tx1"/>
                </a:solidFill>
                <a:effectLst/>
                <a:latin typeface="+mn-lt"/>
                <a:ea typeface="+mn-ea"/>
                <a:cs typeface="+mn-cs"/>
              </a:rPr>
              <a:t> INB </a:t>
            </a:r>
            <a:r>
              <a:rPr lang="nl-BE" sz="1200" b="0" i="0" kern="1200" dirty="0" smtClean="0">
                <a:solidFill>
                  <a:schemeClr val="tx1"/>
                </a:solidFill>
                <a:effectLst/>
                <a:latin typeface="+mn-lt"/>
                <a:ea typeface="+mn-ea"/>
                <a:cs typeface="+mn-cs"/>
              </a:rPr>
              <a:t>betalen voor de cursussen en de testen van het inburgeringstraject?</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De</a:t>
            </a:r>
            <a:r>
              <a:rPr lang="nl-BE" sz="1200" b="0" i="0" kern="1200" baseline="0" dirty="0" smtClean="0">
                <a:solidFill>
                  <a:schemeClr val="tx1"/>
                </a:solidFill>
                <a:effectLst/>
                <a:latin typeface="+mn-lt"/>
                <a:ea typeface="+mn-ea"/>
                <a:cs typeface="+mn-cs"/>
              </a:rPr>
              <a:t> INB</a:t>
            </a:r>
            <a:r>
              <a:rPr lang="nl-BE" sz="1200" b="0" i="0" kern="1200" dirty="0" smtClean="0">
                <a:solidFill>
                  <a:schemeClr val="tx1"/>
                </a:solidFill>
                <a:effectLst/>
                <a:latin typeface="+mn-lt"/>
                <a:ea typeface="+mn-ea"/>
                <a:cs typeface="+mn-cs"/>
              </a:rPr>
              <a:t> krijgt voor die prijs heel wat dienstverlening: Nederlandse cursussen volgens profiel, MO cursus volgens profiel, persoonlijke begeleiding, doorverwijzing naar de juiste diensten en organisaties, advies over studies, hulp bij vrije tijd en sport, opbouwen van een netwerk, Nederlands oefenen, diploma-erkenning, school voor kinderen, gratis tolken, begeleiding naar werk, …</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De</a:t>
            </a:r>
            <a:r>
              <a:rPr lang="nl-BE" sz="1200" b="0" i="0" kern="1200" baseline="0" dirty="0" smtClean="0">
                <a:solidFill>
                  <a:schemeClr val="tx1"/>
                </a:solidFill>
                <a:effectLst/>
                <a:latin typeface="+mn-lt"/>
                <a:ea typeface="+mn-ea"/>
                <a:cs typeface="+mn-cs"/>
              </a:rPr>
              <a:t> INB</a:t>
            </a:r>
            <a:r>
              <a:rPr lang="nl-BE" sz="1200" b="0" i="0" kern="1200" dirty="0" smtClean="0">
                <a:solidFill>
                  <a:schemeClr val="tx1"/>
                </a:solidFill>
                <a:effectLst/>
                <a:latin typeface="+mn-lt"/>
                <a:ea typeface="+mn-ea"/>
                <a:cs typeface="+mn-cs"/>
              </a:rPr>
              <a:t> kan de betaling bekijken als een investering in de toekomst en op lange termijn. Zie ook de meerwaarde van het inburgeringstraject.</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De Vlaamse overheid betaalt ook nog altijd een deel van het traject. Door een beperkte vergoeding van inburgeraars te vragen, wil de overheid de inburgeringstrajecten minder vrijblijvend maken en solidariteit vragen. Hij/zij draagt als inburgeraar iets bij, maar hij/zij krijgt ook terug van de maatschappij.</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In een aantal andere Europese landen, zoals Duitsland, Denemarken en Nederland, moeten inburgeraars ook mee betalen voor het inburgeringstraject.</a:t>
            </a:r>
          </a:p>
          <a:p>
            <a:pPr marL="171450" indent="-171450">
              <a:buFont typeface="Arial" panose="020B0604020202020204" pitchFamily="34" charset="0"/>
              <a:buChar char="•"/>
            </a:pPr>
            <a:endParaRPr lang="nl-B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0" i="0" kern="1200" dirty="0" smtClean="0">
                <a:solidFill>
                  <a:schemeClr val="tx1"/>
                </a:solidFill>
                <a:effectLst/>
                <a:latin typeface="+mn-lt"/>
                <a:ea typeface="+mn-ea"/>
                <a:cs typeface="+mn-cs"/>
              </a:rPr>
              <a:t>Inburgeraars kunnen de certificerende taaltest</a:t>
            </a:r>
            <a:r>
              <a:rPr lang="nl-BE" sz="1200" b="0" i="0" kern="1200" baseline="0" dirty="0" smtClean="0">
                <a:solidFill>
                  <a:schemeClr val="tx1"/>
                </a:solidFill>
                <a:effectLst/>
                <a:latin typeface="+mn-lt"/>
                <a:ea typeface="+mn-ea"/>
                <a:cs typeface="+mn-cs"/>
              </a:rPr>
              <a:t> Nederlands (1 keer) gratis afleggen voordat ze een inburgeringscontract tekenen. Als ze slagen voor de test kunnen ze vrijgesteld worden voor het trajectonderdeel Nederlands.</a:t>
            </a:r>
            <a:endParaRPr lang="nl-B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nl-BE"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nl-BE" sz="1200" b="0" i="0" kern="1200" dirty="0" smtClean="0">
              <a:solidFill>
                <a:schemeClr val="tx1"/>
              </a:solidFill>
              <a:effectLst/>
              <a:latin typeface="+mn-lt"/>
              <a:ea typeface="+mn-ea"/>
              <a:cs typeface="+mn-cs"/>
            </a:endParaRPr>
          </a:p>
          <a:p>
            <a:pPr marL="0" indent="0">
              <a:buFont typeface="Arial" panose="020B0604020202020204" pitchFamily="34" charset="0"/>
              <a:buNone/>
            </a:pPr>
            <a:r>
              <a:rPr lang="nl-BE" sz="1200" b="0" i="0" kern="1200" dirty="0" smtClean="0">
                <a:solidFill>
                  <a:schemeClr val="tx1"/>
                </a:solidFill>
                <a:effectLst/>
                <a:latin typeface="+mn-lt"/>
                <a:ea typeface="+mn-ea"/>
                <a:cs typeface="+mn-cs"/>
              </a:rPr>
              <a:t>Wat als de</a:t>
            </a:r>
            <a:r>
              <a:rPr lang="nl-BE" sz="1200" b="0" i="0" kern="1200" baseline="0" dirty="0" smtClean="0">
                <a:solidFill>
                  <a:schemeClr val="tx1"/>
                </a:solidFill>
                <a:effectLst/>
                <a:latin typeface="+mn-lt"/>
                <a:ea typeface="+mn-ea"/>
                <a:cs typeface="+mn-cs"/>
              </a:rPr>
              <a:t> INB</a:t>
            </a:r>
            <a:r>
              <a:rPr lang="nl-BE" sz="1200" b="0" i="0" kern="1200" dirty="0" smtClean="0">
                <a:solidFill>
                  <a:schemeClr val="tx1"/>
                </a:solidFill>
                <a:effectLst/>
                <a:latin typeface="+mn-lt"/>
                <a:ea typeface="+mn-ea"/>
                <a:cs typeface="+mn-cs"/>
              </a:rPr>
              <a:t> niet kan betalen?</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Dat is op dit moment nog niet duidelijk. Er wordt een regeling uitgewerkt voor het inburgeringstraject effectief betalend wordt.</a:t>
            </a:r>
          </a:p>
          <a:p>
            <a:pPr marL="0" indent="0">
              <a:buFont typeface="Arial" panose="020B0604020202020204" pitchFamily="34" charset="0"/>
              <a:buNone/>
            </a:pPr>
            <a:r>
              <a:rPr lang="nl-BE" sz="1200" b="0" i="0" kern="1200" dirty="0" smtClean="0">
                <a:solidFill>
                  <a:schemeClr val="tx1"/>
                </a:solidFill>
                <a:effectLst/>
                <a:latin typeface="+mn-lt"/>
                <a:ea typeface="+mn-ea"/>
                <a:cs typeface="+mn-cs"/>
              </a:rPr>
              <a:t>Vrijstelling van retributie? Wellicht voor alle werkzoekende, rechthebbende inburgeraars.</a:t>
            </a: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17</a:t>
            </a:fld>
            <a:endParaRPr lang="nl-BE"/>
          </a:p>
        </p:txBody>
      </p:sp>
    </p:spTree>
    <p:extLst>
      <p:ext uri="{BB962C8B-B14F-4D97-AF65-F5344CB8AC3E}">
        <p14:creationId xmlns:p14="http://schemas.microsoft.com/office/powerpoint/2010/main" val="326533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Waarom is er digitaal aanbod in het inburgeringstraject?</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Onze samenleving is meer en meer digitaal geworden. Atlas wil inburgeraars begeleiden en versterken in die digitale wereld door het aanbod en de dienstverlening ook meer digitaal aan te bieden.</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Digitale competenties zijn belangrijk en nuttig voor bv. kinderen online inschrijven, mails van de school beantwoorden, sollicitaties en werken zoeken,….</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Heeft</a:t>
            </a:r>
            <a:r>
              <a:rPr lang="nl-BE" sz="1200" b="0" i="0" kern="1200" baseline="0" dirty="0" smtClean="0">
                <a:solidFill>
                  <a:schemeClr val="tx1"/>
                </a:solidFill>
                <a:effectLst/>
                <a:latin typeface="+mn-lt"/>
                <a:ea typeface="+mn-ea"/>
                <a:cs typeface="+mn-cs"/>
              </a:rPr>
              <a:t> de inburgeraars</a:t>
            </a:r>
            <a:r>
              <a:rPr lang="nl-BE" sz="1200" b="0" i="0" kern="1200" dirty="0" smtClean="0">
                <a:solidFill>
                  <a:schemeClr val="tx1"/>
                </a:solidFill>
                <a:effectLst/>
                <a:latin typeface="+mn-lt"/>
                <a:ea typeface="+mn-ea"/>
                <a:cs typeface="+mn-cs"/>
              </a:rPr>
              <a:t> de competenties of het juiste materiaal niet om deel te nemen aan het inburgeringstraject? Dan heeft Atlas een aanbod om die competenties te versterken en/of het materiaal te lenen</a:t>
            </a:r>
            <a:r>
              <a:rPr lang="nl-BE" sz="1200" b="0" i="0" kern="1200" baseline="0" dirty="0" smtClean="0">
                <a:solidFill>
                  <a:schemeClr val="tx1"/>
                </a:solidFill>
                <a:effectLst/>
                <a:latin typeface="+mn-lt"/>
                <a:ea typeface="+mn-ea"/>
                <a:cs typeface="+mn-cs"/>
              </a:rPr>
              <a:t> via </a:t>
            </a:r>
            <a:r>
              <a:rPr lang="nl-BE" sz="1200" b="0" i="0" kern="1200" baseline="0" dirty="0" err="1" smtClean="0">
                <a:solidFill>
                  <a:schemeClr val="tx1"/>
                </a:solidFill>
                <a:effectLst/>
                <a:latin typeface="+mn-lt"/>
                <a:ea typeface="+mn-ea"/>
                <a:cs typeface="+mn-cs"/>
              </a:rPr>
              <a:t>digilabo</a:t>
            </a:r>
            <a:r>
              <a:rPr lang="nl-BE" sz="1200" b="0" i="0" kern="1200" baseline="0" dirty="0" smtClean="0">
                <a:solidFill>
                  <a:schemeClr val="tx1"/>
                </a:solidFill>
                <a:effectLst/>
                <a:latin typeface="+mn-lt"/>
                <a:ea typeface="+mn-ea"/>
                <a:cs typeface="+mn-cs"/>
              </a:rPr>
              <a:t>.</a:t>
            </a:r>
            <a:endParaRPr lang="nl-BE" sz="1200" b="0" i="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19</a:t>
            </a:fld>
            <a:endParaRPr lang="nl-BE"/>
          </a:p>
        </p:txBody>
      </p:sp>
    </p:spTree>
    <p:extLst>
      <p:ext uri="{BB962C8B-B14F-4D97-AF65-F5344CB8AC3E}">
        <p14:creationId xmlns:p14="http://schemas.microsoft.com/office/powerpoint/2010/main" val="4050836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20</a:t>
            </a:fld>
            <a:endParaRPr lang="nl-BE"/>
          </a:p>
        </p:txBody>
      </p:sp>
    </p:spTree>
    <p:extLst>
      <p:ext uri="{BB962C8B-B14F-4D97-AF65-F5344CB8AC3E}">
        <p14:creationId xmlns:p14="http://schemas.microsoft.com/office/powerpoint/2010/main" val="305349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Maatwerk: ‘massamaatwerk’</a:t>
            </a:r>
          </a:p>
          <a:p>
            <a:r>
              <a:rPr lang="nl-BE" dirty="0" smtClean="0"/>
              <a:t>Bijvoorbeeld:</a:t>
            </a:r>
            <a:r>
              <a:rPr lang="nl-BE" baseline="0" dirty="0" smtClean="0"/>
              <a:t> een geïntegreerde intake </a:t>
            </a:r>
            <a:r>
              <a:rPr lang="nl-BE" baseline="0" dirty="0" err="1" smtClean="0"/>
              <a:t>ism</a:t>
            </a:r>
            <a:r>
              <a:rPr lang="nl-BE" baseline="0" dirty="0" smtClean="0"/>
              <a:t> VDAB: zie model Onthaalbureau </a:t>
            </a:r>
            <a:r>
              <a:rPr lang="nl-BE" baseline="0" dirty="0" err="1" smtClean="0"/>
              <a:t>Coevelt</a:t>
            </a:r>
            <a:r>
              <a:rPr lang="nl-BE" baseline="0" dirty="0" smtClean="0"/>
              <a:t> voor vluchtelingen</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a:t>
            </a:fld>
            <a:endParaRPr lang="nl-BE"/>
          </a:p>
        </p:txBody>
      </p:sp>
    </p:spTree>
    <p:extLst>
      <p:ext uri="{BB962C8B-B14F-4D97-AF65-F5344CB8AC3E}">
        <p14:creationId xmlns:p14="http://schemas.microsoft.com/office/powerpoint/2010/main" val="324713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000" b="0" i="0" kern="1200" dirty="0" smtClean="0">
                <a:solidFill>
                  <a:schemeClr val="tx1"/>
                </a:solidFill>
                <a:effectLst/>
                <a:latin typeface="+mn-lt"/>
                <a:ea typeface="+mn-ea"/>
                <a:cs typeface="+mn-cs"/>
              </a:rPr>
              <a:t>Het inburgeringstraject is de eerste stap in een proces om je thuis te voelen in een nieuw land.</a:t>
            </a:r>
          </a:p>
          <a:p>
            <a:endParaRPr lang="nl-BE" sz="1000" b="0" i="0" kern="1200" dirty="0" smtClean="0">
              <a:solidFill>
                <a:schemeClr val="tx1"/>
              </a:solidFill>
              <a:effectLst/>
              <a:latin typeface="+mn-lt"/>
              <a:ea typeface="+mn-ea"/>
              <a:cs typeface="+mn-cs"/>
            </a:endParaRPr>
          </a:p>
          <a:p>
            <a:r>
              <a:rPr lang="nl-BE" sz="1000" b="0" i="0" kern="1200" dirty="0" smtClean="0">
                <a:solidFill>
                  <a:schemeClr val="tx1"/>
                </a:solidFill>
                <a:effectLst/>
                <a:latin typeface="+mn-lt"/>
                <a:ea typeface="+mn-ea"/>
                <a:cs typeface="+mn-cs"/>
              </a:rPr>
              <a:t>Het traject biedt je kansen en helpt je de weg te vinden in onze samenleving door</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te werken aan zelfstandigheid. Atlas stimuleert participatie in de maatschappij, een netwerk opbouwen, nieuwe mensen leren kennen en werk te zoeken..</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competenties te versterken. Je leert over verschillende thema’s, leert Nederlands, versterkt je digitale competenties.</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begeleiding en informatie op maat in eigen taal of contacttaal. Atlas luistert naar je persoonlijke verhaal, denkt samen met jou na over je toekomst en stemt het aanbod af op je persoonlijke en familiale situatie.</a:t>
            </a:r>
          </a:p>
          <a:p>
            <a:endParaRPr lang="nl-BE" sz="1000" b="0" i="0" kern="1200" dirty="0" smtClean="0">
              <a:solidFill>
                <a:schemeClr val="tx1"/>
              </a:solidFill>
              <a:effectLst/>
              <a:latin typeface="+mn-lt"/>
              <a:ea typeface="+mn-ea"/>
              <a:cs typeface="+mn-cs"/>
            </a:endParaRPr>
          </a:p>
          <a:p>
            <a:r>
              <a:rPr lang="nl-BE" sz="1000" b="0" i="0" kern="1200" dirty="0" smtClean="0">
                <a:solidFill>
                  <a:schemeClr val="tx1"/>
                </a:solidFill>
                <a:effectLst/>
                <a:latin typeface="+mn-lt"/>
                <a:ea typeface="+mn-ea"/>
                <a:cs typeface="+mn-cs"/>
              </a:rPr>
              <a:t>De Vlaamse overheid vindt het inburgeringstraject zo belangrijk dat ze het verplichten voor een heel deel mensen.</a:t>
            </a:r>
          </a:p>
          <a:p>
            <a:r>
              <a:rPr lang="nl-BE" sz="1000" b="0" i="0" kern="1200" dirty="0" smtClean="0">
                <a:solidFill>
                  <a:schemeClr val="tx1"/>
                </a:solidFill>
                <a:effectLst/>
                <a:latin typeface="+mn-lt"/>
                <a:ea typeface="+mn-ea"/>
                <a:cs typeface="+mn-cs"/>
              </a:rPr>
              <a:t>Is het inburgeringstraject succesvol afgerond? Dan krijg je een inburgeringsattest.</a:t>
            </a:r>
          </a:p>
          <a:p>
            <a:endParaRPr lang="nl-BE" sz="1000" b="0" i="0" kern="1200" dirty="0" smtClean="0">
              <a:solidFill>
                <a:schemeClr val="tx1"/>
              </a:solidFill>
              <a:effectLst/>
              <a:latin typeface="+mn-lt"/>
              <a:ea typeface="+mn-ea"/>
              <a:cs typeface="+mn-cs"/>
            </a:endParaRPr>
          </a:p>
          <a:p>
            <a:r>
              <a:rPr lang="nl-BE" sz="1000" b="0" i="0" kern="1200" dirty="0" smtClean="0">
                <a:solidFill>
                  <a:schemeClr val="tx1"/>
                </a:solidFill>
                <a:effectLst/>
                <a:latin typeface="+mn-lt"/>
                <a:ea typeface="+mn-ea"/>
                <a:cs typeface="+mn-cs"/>
              </a:rPr>
              <a:t>Wat is de meerwaarde van een inburgeringsattest?</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Dit attest toont aan wat je geleerd hebt en dat je bepaalde doelen hebt bereikt.</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Je kan het inburgeringsattest gebruiken in de procedure om de </a:t>
            </a:r>
            <a:r>
              <a:rPr lang="nl-BE" sz="1000" b="0" i="0" u="none" strike="noStrike" kern="1200" dirty="0" smtClean="0">
                <a:solidFill>
                  <a:schemeClr val="tx1"/>
                </a:solidFill>
                <a:effectLst/>
                <a:latin typeface="+mn-lt"/>
                <a:ea typeface="+mn-ea"/>
                <a:cs typeface="+mn-cs"/>
              </a:rPr>
              <a:t>Belgische nationaliteit </a:t>
            </a:r>
            <a:r>
              <a:rPr lang="nl-BE" sz="1000" b="0" i="0" kern="1200" dirty="0" smtClean="0">
                <a:solidFill>
                  <a:schemeClr val="tx1"/>
                </a:solidFill>
                <a:effectLst/>
                <a:latin typeface="+mn-lt"/>
                <a:ea typeface="+mn-ea"/>
                <a:cs typeface="+mn-cs"/>
              </a:rPr>
              <a:t>aan te vragen.</a:t>
            </a:r>
          </a:p>
          <a:p>
            <a:pPr marL="171450" indent="-171450">
              <a:buFont typeface="Arial" panose="020B0604020202020204" pitchFamily="34" charset="0"/>
              <a:buChar char="•"/>
            </a:pPr>
            <a:r>
              <a:rPr lang="nl-BE" sz="1000" b="0" i="0" kern="1200" dirty="0" smtClean="0">
                <a:solidFill>
                  <a:schemeClr val="tx1"/>
                </a:solidFill>
                <a:effectLst/>
                <a:latin typeface="+mn-lt"/>
                <a:ea typeface="+mn-ea"/>
                <a:cs typeface="+mn-cs"/>
              </a:rPr>
              <a:t>Tot september 2022 geeft dit attest recht op gratis inschrijving voor Nederlands tot en met B1 (2.4). Let op: dit kan nog veranderen.</a:t>
            </a: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21</a:t>
            </a:fld>
            <a:endParaRPr lang="nl-BE"/>
          </a:p>
        </p:txBody>
      </p:sp>
    </p:spTree>
    <p:extLst>
      <p:ext uri="{BB962C8B-B14F-4D97-AF65-F5344CB8AC3E}">
        <p14:creationId xmlns:p14="http://schemas.microsoft.com/office/powerpoint/2010/main" val="362749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Persoonlijk</a:t>
            </a:r>
            <a:r>
              <a:rPr lang="nl-BE" baseline="0" dirty="0" smtClean="0"/>
              <a:t> inburgeringsplan staat nog niet in het overzicht, implementatie later nog te bepalen.</a:t>
            </a:r>
          </a:p>
          <a:p>
            <a:endParaRPr lang="nl-BE" baseline="0" dirty="0" smtClean="0"/>
          </a:p>
          <a:p>
            <a:r>
              <a:rPr lang="nl-BE" baseline="0" dirty="0" smtClean="0"/>
              <a:t>Test MO: een klant die een contract tekent voor 1 maart 2022, maar MO pas doet na 1 september moet ook de </a:t>
            </a:r>
            <a:r>
              <a:rPr lang="nl-BE" baseline="0" smtClean="0"/>
              <a:t>MO test doen.</a:t>
            </a:r>
            <a:endParaRPr lang="nl-BE"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22</a:t>
            </a:fld>
            <a:endParaRPr lang="nl-BE"/>
          </a:p>
        </p:txBody>
      </p:sp>
    </p:spTree>
    <p:extLst>
      <p:ext uri="{BB962C8B-B14F-4D97-AF65-F5344CB8AC3E}">
        <p14:creationId xmlns:p14="http://schemas.microsoft.com/office/powerpoint/2010/main" val="2136797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23</a:t>
            </a:fld>
            <a:endParaRPr lang="nl-BE"/>
          </a:p>
        </p:txBody>
      </p:sp>
    </p:spTree>
    <p:extLst>
      <p:ext uri="{BB962C8B-B14F-4D97-AF65-F5344CB8AC3E}">
        <p14:creationId xmlns:p14="http://schemas.microsoft.com/office/powerpoint/2010/main" val="150932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De</a:t>
            </a:r>
            <a:r>
              <a:rPr lang="nl-BE" sz="1200" b="0" i="0" kern="1200" baseline="0" dirty="0" smtClean="0">
                <a:solidFill>
                  <a:schemeClr val="tx1"/>
                </a:solidFill>
                <a:effectLst/>
                <a:latin typeface="+mn-lt"/>
                <a:ea typeface="+mn-ea"/>
                <a:cs typeface="+mn-cs"/>
              </a:rPr>
              <a:t> nieuwe regel is er omdat v</a:t>
            </a:r>
            <a:r>
              <a:rPr lang="nl-BE" sz="1200" b="0" i="0" kern="1200" dirty="0" smtClean="0">
                <a:solidFill>
                  <a:schemeClr val="tx1"/>
                </a:solidFill>
                <a:effectLst/>
                <a:latin typeface="+mn-lt"/>
                <a:ea typeface="+mn-ea"/>
                <a:cs typeface="+mn-cs"/>
              </a:rPr>
              <a:t>eel asielzoekers uiteindelijk geen permanent verblijf krijgen.</a:t>
            </a:r>
          </a:p>
          <a:p>
            <a:r>
              <a:rPr lang="nl-BE" sz="1200" b="0" i="0" kern="1200" dirty="0" smtClean="0">
                <a:solidFill>
                  <a:schemeClr val="tx1"/>
                </a:solidFill>
                <a:effectLst/>
                <a:latin typeface="+mn-lt"/>
                <a:ea typeface="+mn-ea"/>
                <a:cs typeface="+mn-cs"/>
              </a:rPr>
              <a:t>Let op: het inburgeringstraject is wel verplicht als ze erkend worden als vluchteling.</a:t>
            </a:r>
          </a:p>
          <a:p>
            <a:r>
              <a:rPr lang="nl-BE" sz="1200" b="0" i="0" kern="1200" dirty="0" smtClean="0">
                <a:solidFill>
                  <a:schemeClr val="tx1"/>
                </a:solidFill>
                <a:effectLst/>
                <a:latin typeface="+mn-lt"/>
                <a:ea typeface="+mn-ea"/>
                <a:cs typeface="+mn-cs"/>
              </a:rPr>
              <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Asielzoekers mogen wel nog een cursus Nederlands volgen. Asielcentra kunnen hen dus nog altijd </a:t>
            </a:r>
            <a:r>
              <a:rPr lang="nl-BE" sz="1200" b="0" i="0" kern="1200" dirty="0" err="1" smtClean="0">
                <a:solidFill>
                  <a:schemeClr val="tx1"/>
                </a:solidFill>
                <a:effectLst/>
                <a:latin typeface="+mn-lt"/>
                <a:ea typeface="+mn-ea"/>
                <a:cs typeface="+mn-cs"/>
              </a:rPr>
              <a:t>toeleiden</a:t>
            </a:r>
            <a:r>
              <a:rPr lang="nl-BE" sz="1200" b="0" i="0" kern="1200" dirty="0" smtClean="0">
                <a:solidFill>
                  <a:schemeClr val="tx1"/>
                </a:solidFill>
                <a:effectLst/>
                <a:latin typeface="+mn-lt"/>
                <a:ea typeface="+mn-ea"/>
                <a:cs typeface="+mn-cs"/>
              </a:rPr>
              <a:t> naar Atlas voor een inschrijving NT2.</a:t>
            </a:r>
          </a:p>
          <a:p>
            <a:r>
              <a:rPr lang="nl-BE" sz="1200" b="0" i="0" kern="1200" dirty="0" smtClean="0">
                <a:solidFill>
                  <a:schemeClr val="tx1"/>
                </a:solidFill>
                <a:effectLst/>
                <a:latin typeface="+mn-lt"/>
                <a:ea typeface="+mn-ea"/>
                <a:cs typeface="+mn-cs"/>
              </a:rPr>
              <a:t>Asielzoekers hebben het recht om te werken, als ze:</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minstens vier maanden in procedure zijn</a:t>
            </a:r>
          </a:p>
          <a:p>
            <a:pPr marL="171450" indent="-171450">
              <a:buFont typeface="Arial" panose="020B0604020202020204" pitchFamily="34" charset="0"/>
              <a:buChar char="•"/>
            </a:pPr>
            <a:r>
              <a:rPr lang="nl-BE" sz="1200" b="0" i="0" kern="1200" dirty="0" smtClean="0">
                <a:solidFill>
                  <a:schemeClr val="tx1"/>
                </a:solidFill>
                <a:effectLst/>
                <a:latin typeface="+mn-lt"/>
                <a:ea typeface="+mn-ea"/>
                <a:cs typeface="+mn-cs"/>
              </a:rPr>
              <a:t>nog geen negatieve beslissing hebben gekregen van de Dienst Vreemdelingenzaken of het Commissariaat-generaal voor de Vluchtelingen en de Staatlozen.</a:t>
            </a:r>
          </a:p>
          <a:p>
            <a:r>
              <a:rPr lang="nl-BE" sz="1200" b="0" i="0" kern="1200" dirty="0" smtClean="0">
                <a:solidFill>
                  <a:schemeClr val="tx1"/>
                </a:solidFill>
                <a:effectLst/>
                <a:latin typeface="+mn-lt"/>
                <a:ea typeface="+mn-ea"/>
                <a:cs typeface="+mn-cs"/>
              </a:rPr>
              <a:t>Zij kunnen dan terecht bij VDAB.</a:t>
            </a: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3</a:t>
            </a:fld>
            <a:endParaRPr lang="nl-BE"/>
          </a:p>
        </p:txBody>
      </p:sp>
    </p:spTree>
    <p:extLst>
      <p:ext uri="{BB962C8B-B14F-4D97-AF65-F5344CB8AC3E}">
        <p14:creationId xmlns:p14="http://schemas.microsoft.com/office/powerpoint/2010/main" val="239880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4</a:t>
            </a:fld>
            <a:endParaRPr lang="nl-BE"/>
          </a:p>
        </p:txBody>
      </p:sp>
    </p:spTree>
    <p:extLst>
      <p:ext uri="{BB962C8B-B14F-4D97-AF65-F5344CB8AC3E}">
        <p14:creationId xmlns:p14="http://schemas.microsoft.com/office/powerpoint/2010/main" val="79894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inburgeringstraject</a:t>
            </a:r>
            <a:r>
              <a:rPr lang="nl-BE" baseline="0" dirty="0" smtClean="0"/>
              <a:t> wordt uitgebreid met 2 extra onderdelen of pijlers: traject naar werk en het participatietraject. Om een inburgeringsattest te behalen, moet de inburgeraar deze 4 onderdelen succesvol afronden.</a:t>
            </a:r>
          </a:p>
          <a:p>
            <a:endParaRPr lang="nl-BE" baseline="0" dirty="0" smtClean="0"/>
          </a:p>
          <a:p>
            <a:r>
              <a:rPr lang="nl-BE" baseline="0" dirty="0" smtClean="0"/>
              <a:t>Inburgeraars die niet de leercapaciteiten hebben om de doelen van bepaalde onderdelen te behalen, kunnen wel een verklaring van geleverde inspanningen krijgen als een commissie oordeelt dat ze voldoende inspanningen hebben gedaan tijdens het inburgeringstraject. Ze krijgen geen inburgeringsattest. Het is nog onduidelijk of de procureur de verklaring aanvaardt als een van de bewijzen voor de nationaliteitsverklaring.</a:t>
            </a:r>
          </a:p>
          <a:p>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5</a:t>
            </a:fld>
            <a:endParaRPr lang="nl-BE"/>
          </a:p>
        </p:txBody>
      </p:sp>
    </p:spTree>
    <p:extLst>
      <p:ext uri="{BB962C8B-B14F-4D97-AF65-F5344CB8AC3E}">
        <p14:creationId xmlns:p14="http://schemas.microsoft.com/office/powerpoint/2010/main" val="136363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i="0" dirty="0" smtClean="0"/>
              <a:t>De inhoud van de </a:t>
            </a:r>
            <a:r>
              <a:rPr lang="nl-BE" i="0" baseline="0" dirty="0" smtClean="0"/>
              <a:t>cursus is afgesproken op Vlaams niveau. Alle Agentschappen werken dus op dezelfde manier rond MO.</a:t>
            </a:r>
          </a:p>
          <a:p>
            <a:pPr marL="171450" indent="-171450">
              <a:buFont typeface="Arial" panose="020B0604020202020204" pitchFamily="34" charset="0"/>
              <a:buChar char="•"/>
            </a:pPr>
            <a:r>
              <a:rPr lang="nl-BE" i="0" baseline="0" dirty="0" smtClean="0"/>
              <a:t>In de toekomst zal de evaluatie van de leerkracht MO ook een rol spelen bij het al dan niet slagen voor MO: bijv. de test telt voor 60% mee en de procesevaluatie voor 40%.</a:t>
            </a:r>
          </a:p>
          <a:p>
            <a:pPr marL="171450" indent="-171450">
              <a:buFont typeface="Arial" panose="020B0604020202020204" pitchFamily="34" charset="0"/>
              <a:buChar char="•"/>
            </a:pPr>
            <a:r>
              <a:rPr lang="nl-BE" i="0" baseline="0" dirty="0" smtClean="0"/>
              <a:t>Er is een vertaalde standaardtest MO vanaf 1 maart 2022. </a:t>
            </a:r>
          </a:p>
          <a:p>
            <a:pPr marL="628650" lvl="1" indent="-171450">
              <a:buFont typeface="Arial" panose="020B0604020202020204" pitchFamily="34" charset="0"/>
              <a:buChar char="•"/>
            </a:pPr>
            <a:r>
              <a:rPr lang="nl-BE" i="0" baseline="0" dirty="0" smtClean="0"/>
              <a:t>Cursisten doen de test na de cursus MO. </a:t>
            </a:r>
          </a:p>
          <a:p>
            <a:pPr marL="628650" lvl="1" indent="-171450">
              <a:buFont typeface="Arial" panose="020B0604020202020204" pitchFamily="34" charset="0"/>
              <a:buChar char="•"/>
            </a:pPr>
            <a:r>
              <a:rPr lang="nl-BE" i="0" baseline="0" dirty="0" smtClean="0"/>
              <a:t>Diezelfde test dient ook als vrijstellingstest. De klanten die in aanmerking komen voor deze test moeten de cursus niet volgen als ze slagen voor de test.</a:t>
            </a:r>
          </a:p>
          <a:p>
            <a:pPr marL="628650" lvl="1" indent="-171450">
              <a:buFont typeface="Arial" panose="020B0604020202020204" pitchFamily="34" charset="0"/>
              <a:buChar char="•"/>
            </a:pPr>
            <a:r>
              <a:rPr lang="nl-BE" i="0" baseline="0" dirty="0" smtClean="0"/>
              <a:t>De cursisten leggen de test digitaal af. We houden de test zo laagdrempelig mogelijk, er is ook een voorleesfunctie</a:t>
            </a:r>
          </a:p>
          <a:p>
            <a:pPr marL="628650" lvl="1" indent="-171450">
              <a:buFont typeface="Arial" panose="020B0604020202020204" pitchFamily="34" charset="0"/>
              <a:buChar char="•"/>
            </a:pPr>
            <a:r>
              <a:rPr lang="nl-BE" i="0" baseline="0" dirty="0" smtClean="0"/>
              <a:t>Het is dezelfde test voor alle doelgroepen. De cursus MO is op maat van de doelgroep.</a:t>
            </a:r>
          </a:p>
          <a:p>
            <a:pPr marL="628650" lvl="1" indent="-171450">
              <a:buFont typeface="Arial" panose="020B0604020202020204" pitchFamily="34" charset="0"/>
              <a:buChar char="•"/>
            </a:pPr>
            <a:r>
              <a:rPr lang="nl-BE" i="0" baseline="0" dirty="0" smtClean="0"/>
              <a:t>Een commissie kan beslissen dat iemand niet de leercapaciteiten heeft om de doelen van MO te behalen maar wel voldoende inspanningen heeft geleverd. </a:t>
            </a:r>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6</a:t>
            </a:fld>
            <a:endParaRPr lang="nl-BE"/>
          </a:p>
        </p:txBody>
      </p:sp>
    </p:spTree>
    <p:extLst>
      <p:ext uri="{BB962C8B-B14F-4D97-AF65-F5344CB8AC3E}">
        <p14:creationId xmlns:p14="http://schemas.microsoft.com/office/powerpoint/2010/main" val="238614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i="0" dirty="0" smtClean="0"/>
              <a:t>De inhoud van de </a:t>
            </a:r>
            <a:r>
              <a:rPr lang="nl-BE" i="0" baseline="0" dirty="0" smtClean="0"/>
              <a:t>cursus is afgesproken op Vlaams niveau. Alle Agentschappen werken dus op dezelfde manier rond MO.</a:t>
            </a:r>
          </a:p>
          <a:p>
            <a:pPr marL="171450" indent="-171450">
              <a:buFont typeface="Arial" panose="020B0604020202020204" pitchFamily="34" charset="0"/>
              <a:buChar char="•"/>
            </a:pPr>
            <a:r>
              <a:rPr lang="nl-BE" i="0" baseline="0" dirty="0" smtClean="0"/>
              <a:t>De cursus zet in op het belang van waarden en normen. Er zijn 11 leerdomeinen en een 60-tal doelen.</a:t>
            </a:r>
          </a:p>
          <a:p>
            <a:pPr marL="171450" indent="-171450">
              <a:buFont typeface="Arial" panose="020B0604020202020204" pitchFamily="34" charset="0"/>
              <a:buChar char="•"/>
            </a:pPr>
            <a:r>
              <a:rPr lang="nl-BE" i="0" baseline="0" dirty="0" smtClean="0"/>
              <a:t>De doelen zijn ingevuld op basis van de taxonomie van </a:t>
            </a:r>
            <a:r>
              <a:rPr lang="nl-BE" i="0" baseline="0" dirty="0" err="1" smtClean="0"/>
              <a:t>Bloom</a:t>
            </a:r>
            <a:r>
              <a:rPr lang="nl-BE" i="0" baseline="0" dirty="0" smtClean="0"/>
              <a:t>.</a:t>
            </a:r>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7</a:t>
            </a:fld>
            <a:endParaRPr lang="nl-BE"/>
          </a:p>
        </p:txBody>
      </p:sp>
    </p:spTree>
    <p:extLst>
      <p:ext uri="{BB962C8B-B14F-4D97-AF65-F5344CB8AC3E}">
        <p14:creationId xmlns:p14="http://schemas.microsoft.com/office/powerpoint/2010/main" val="61864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i="0"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8</a:t>
            </a:fld>
            <a:endParaRPr lang="nl-BE"/>
          </a:p>
        </p:txBody>
      </p:sp>
    </p:spTree>
    <p:extLst>
      <p:ext uri="{BB962C8B-B14F-4D97-AF65-F5344CB8AC3E}">
        <p14:creationId xmlns:p14="http://schemas.microsoft.com/office/powerpoint/2010/main" val="395499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i="0" baseline="0" dirty="0" smtClean="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9</a:t>
            </a:fld>
            <a:endParaRPr lang="nl-BE"/>
          </a:p>
        </p:txBody>
      </p:sp>
    </p:spTree>
    <p:extLst>
      <p:ext uri="{BB962C8B-B14F-4D97-AF65-F5344CB8AC3E}">
        <p14:creationId xmlns:p14="http://schemas.microsoft.com/office/powerpoint/2010/main" val="207260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620688"/>
            <a:ext cx="5400000" cy="1470025"/>
          </a:xfrm>
        </p:spPr>
        <p:txBody>
          <a:bodyPr anchor="t"/>
          <a:lstStyle>
            <a:lvl1pPr algn="l">
              <a:defRPr b="1">
                <a:solidFill>
                  <a:srgbClr val="F05A41"/>
                </a:solidFill>
                <a:latin typeface="Arial" panose="020B0604020202020204" pitchFamily="34" charset="0"/>
                <a:cs typeface="Arial" panose="020B0604020202020204" pitchFamily="34"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3131840" y="2540520"/>
            <a:ext cx="5400000" cy="1752600"/>
          </a:xfrm>
        </p:spPr>
        <p:txBody>
          <a:bodyPr/>
          <a:lstStyle>
            <a:lvl1pPr marL="0" indent="0" algn="l">
              <a:buNone/>
              <a:defRPr>
                <a:solidFill>
                  <a:srgbClr val="F05A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
        <p:nvSpPr>
          <p:cNvPr id="6" name="Tijdelijke aanduiding voor dianummer 5"/>
          <p:cNvSpPr>
            <a:spLocks noGrp="1"/>
          </p:cNvSpPr>
          <p:nvPr>
            <p:ph type="sldNum" sz="quarter" idx="12"/>
          </p:nvPr>
        </p:nvSpPr>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dirty="0"/>
          </a:p>
        </p:txBody>
      </p:sp>
    </p:spTree>
    <p:extLst>
      <p:ext uri="{BB962C8B-B14F-4D97-AF65-F5344CB8AC3E}">
        <p14:creationId xmlns:p14="http://schemas.microsoft.com/office/powerpoint/2010/main" val="32972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58201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0"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13DB4F5B-D5D9-432B-9726-4BFA950DFB7F}" type="datetime1">
              <a:rPr lang="nl-BE" smtClean="0"/>
              <a:pPr/>
              <a:t>27/04/2022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2" name="Rechte verbindingslijn 11"/>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73248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1600201"/>
            <a:ext cx="8229600" cy="4349150"/>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3" name="Rechte verbindingslijn 12"/>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1"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16FBACEE-48FC-4AA0-AFA4-4913A8E73C78}" type="datetime1">
              <a:rPr lang="nl-BE" smtClean="0"/>
              <a:pPr/>
              <a:t>27/04/2022</a:t>
            </a:fld>
            <a:endParaRPr lang="nl-BE"/>
          </a:p>
        </p:txBody>
      </p:sp>
      <p:sp>
        <p:nvSpPr>
          <p:cNvPr id="17"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8" name="Rechte verbindingslijn 17"/>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9"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45482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602703"/>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9"/>
            <a:ext cx="6019800" cy="5602702"/>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31D1475A-6B1B-49FA-94FE-46247889F8CC}" type="datetime1">
              <a:rPr lang="nl-BE" smtClean="0"/>
              <a:pPr/>
              <a:t>27/04/2022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5" name="Rechte verbindingslijn 14"/>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6"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cxnSp>
        <p:nvCxnSpPr>
          <p:cNvPr id="5" name="Rechte verbindingslijn 4"/>
          <p:cNvCxnSpPr/>
          <p:nvPr userDrawn="1"/>
        </p:nvCxnSpPr>
        <p:spPr>
          <a:xfrm>
            <a:off x="6629400" y="274639"/>
            <a:ext cx="0" cy="5602702"/>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0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620688"/>
            <a:ext cx="5400000" cy="1470025"/>
          </a:xfrm>
        </p:spPr>
        <p:txBody>
          <a:bodyPr anchor="t"/>
          <a:lstStyle>
            <a:lvl1pPr algn="l">
              <a:defRPr b="1">
                <a:solidFill>
                  <a:srgbClr val="F05A41"/>
                </a:solidFill>
                <a:latin typeface="Arial" panose="020B0604020202020204" pitchFamily="34" charset="0"/>
                <a:cs typeface="Arial" panose="020B0604020202020204" pitchFamily="34"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3131840" y="2540520"/>
            <a:ext cx="5400000" cy="1752600"/>
          </a:xfrm>
        </p:spPr>
        <p:txBody>
          <a:bodyPr/>
          <a:lstStyle>
            <a:lvl1pPr marL="0" indent="0" algn="l">
              <a:buNone/>
              <a:defRPr>
                <a:solidFill>
                  <a:srgbClr val="F05A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
        <p:nvSpPr>
          <p:cNvPr id="6" name="Tijdelijke aanduiding voor dianummer 5"/>
          <p:cNvSpPr>
            <a:spLocks noGrp="1"/>
          </p:cNvSpPr>
          <p:nvPr>
            <p:ph type="sldNum" sz="quarter" idx="12"/>
          </p:nvPr>
        </p:nvSpPr>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dirty="0"/>
          </a:p>
        </p:txBody>
      </p:sp>
    </p:spTree>
    <p:extLst>
      <p:ext uri="{BB962C8B-B14F-4D97-AF65-F5344CB8AC3E}">
        <p14:creationId xmlns:p14="http://schemas.microsoft.com/office/powerpoint/2010/main" val="32972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lgn="l">
              <a:defRPr b="1">
                <a:solidFill>
                  <a:srgbClr val="F05A41"/>
                </a:solidFill>
                <a:latin typeface="Arial" panose="020B0604020202020204" pitchFamily="34" charset="0"/>
                <a:cs typeface="Arial" panose="020B060402020202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457200" y="1600201"/>
            <a:ext cx="8229600" cy="4349080"/>
          </a:xfr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B2BC261C-9A64-4183-A3FD-3A86D4098A65}" type="datetime1">
              <a:rPr lang="nl-BE" smtClean="0"/>
              <a:pPr/>
              <a:t>27/04/2022</a:t>
            </a:fld>
            <a:endParaRPr lang="nl-BE"/>
          </a:p>
        </p:txBody>
      </p:sp>
      <p:sp>
        <p:nvSpPr>
          <p:cNvPr id="6"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9" name="Rechte verbindingslijn 8"/>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bwMode="auto">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2"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425579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2D7C4E1B-1212-4D44-BA52-D496093DFDC9}" type="datetime1">
              <a:rPr lang="nl-BE" smtClean="0"/>
              <a:pPr/>
              <a:t>27/04/2022</a:t>
            </a:fld>
            <a:endParaRPr lang="nl-BE"/>
          </a:p>
        </p:txBody>
      </p:sp>
      <p:sp>
        <p:nvSpPr>
          <p:cNvPr id="10"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1" name="Rechte verbindingslijn 10"/>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5"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367367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1"/>
            <a:ext cx="4038600" cy="434915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1"/>
            <a:ext cx="4038600" cy="434915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4" name="Rechte verbindingslijn 13"/>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1"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E999C9D6-1B00-4C1A-83E1-059B8EECCF78}" type="datetime1">
              <a:rPr lang="nl-BE" smtClean="0"/>
              <a:pPr/>
              <a:t>27/04/2022</a:t>
            </a:fld>
            <a:endParaRPr lang="nl-BE"/>
          </a:p>
        </p:txBody>
      </p:sp>
      <p:sp>
        <p:nvSpPr>
          <p:cNvPr id="12"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8" name="Rechte verbindingslijn 17"/>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9"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63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774475"/>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774475"/>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6" name="Rechte verbindingslijn 15"/>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3"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581DDABF-1941-4606-BF1C-8E6CACF5E06F}" type="datetime1">
              <a:rPr lang="nl-BE" smtClean="0"/>
              <a:pPr/>
              <a:t>27/04/2022</a:t>
            </a:fld>
            <a:endParaRPr lang="nl-BE"/>
          </a:p>
        </p:txBody>
      </p:sp>
      <p:sp>
        <p:nvSpPr>
          <p:cNvPr id="14"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20" name="Rechte verbindingslijn 19"/>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21"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43480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2" name="Rechte verbindingslijn 11"/>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9FB38616-939E-4D89-BA38-D42E0A577939}" type="datetime1">
              <a:rPr lang="nl-BE" smtClean="0"/>
              <a:pPr/>
              <a:t>27/04/2022</a:t>
            </a:fld>
            <a:endParaRPr lang="nl-BE"/>
          </a:p>
        </p:txBody>
      </p:sp>
      <p:sp>
        <p:nvSpPr>
          <p:cNvPr id="10"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6" name="Rechte verbindingslijn 15"/>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06247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met voettekst">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7"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41E27CD9-5691-4BB2-98ED-248F865F4396}" type="datetime1">
              <a:rPr lang="nl-BE" smtClean="0"/>
              <a:pPr/>
              <a:t>27/04/2022</a:t>
            </a:fld>
            <a:endParaRPr lang="nl-BE"/>
          </a:p>
        </p:txBody>
      </p:sp>
      <p:sp>
        <p:nvSpPr>
          <p:cNvPr id="8"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9" name="Rechte verbindingslijn 8"/>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4"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127957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03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676301"/>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0" y="1435101"/>
            <a:ext cx="3008313" cy="4514250"/>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0"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A69EA7F8-FFE3-4B2C-8639-A673B76CEE10}" type="datetime1">
              <a:rPr lang="nl-BE" smtClean="0"/>
              <a:pPr/>
              <a:t>27/04/2022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2" name="Rechte verbindingslijn 11"/>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78983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6985260" y="6165380"/>
            <a:ext cx="11152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C543A-65B5-43FC-BFF1-8794A1ED2615}" type="datetime1">
              <a:rPr lang="nl-BE" smtClean="0"/>
              <a:t>27/04/2022</a:t>
            </a:fld>
            <a:endParaRPr lang="nl-BE" dirty="0"/>
          </a:p>
        </p:txBody>
      </p:sp>
      <p:sp>
        <p:nvSpPr>
          <p:cNvPr id="5" name="Tijdelijke aanduiding voor voettekst 4"/>
          <p:cNvSpPr>
            <a:spLocks noGrp="1"/>
          </p:cNvSpPr>
          <p:nvPr>
            <p:ph type="ftr" sz="quarter" idx="3"/>
          </p:nvPr>
        </p:nvSpPr>
        <p:spPr>
          <a:xfrm>
            <a:off x="1475570" y="6165380"/>
            <a:ext cx="54007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smtClean="0"/>
              <a:t>atlas · integratie &amp; inburgering Antwerpen</a:t>
            </a:r>
            <a:endParaRPr lang="nl-BE" dirty="0"/>
          </a:p>
        </p:txBody>
      </p:sp>
      <p:sp>
        <p:nvSpPr>
          <p:cNvPr id="6" name="Tijdelijke aanduiding voor dianummer 5"/>
          <p:cNvSpPr>
            <a:spLocks noGrp="1"/>
          </p:cNvSpPr>
          <p:nvPr>
            <p:ph type="sldNum" sz="quarter" idx="4"/>
          </p:nvPr>
        </p:nvSpPr>
        <p:spPr>
          <a:xfrm>
            <a:off x="8172500" y="6165380"/>
            <a:ext cx="514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977E6-ECE3-4EBF-B1EC-9AB8E074A984}" type="slidenum">
              <a:rPr lang="nl-BE" smtClean="0"/>
              <a:t>‹nr.›</a:t>
            </a:fld>
            <a:endParaRPr lang="nl-BE"/>
          </a:p>
        </p:txBody>
      </p:sp>
    </p:spTree>
    <p:extLst>
      <p:ext uri="{BB962C8B-B14F-4D97-AF65-F5344CB8AC3E}">
        <p14:creationId xmlns:p14="http://schemas.microsoft.com/office/powerpoint/2010/main" val="240541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400" rtl="0" eaLnBrk="1" latinLnBrk="0" hangingPunct="1">
        <a:spcBef>
          <a:spcPct val="0"/>
        </a:spcBef>
        <a:buNone/>
        <a:defRPr sz="4400" kern="1200">
          <a:solidFill>
            <a:srgbClr val="F05A4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6985260" y="6165380"/>
            <a:ext cx="11152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C543A-65B5-43FC-BFF1-8794A1ED2615}" type="datetime1">
              <a:rPr lang="nl-BE" smtClean="0">
                <a:solidFill>
                  <a:srgbClr val="F05A41">
                    <a:tint val="75000"/>
                  </a:srgbClr>
                </a:solidFill>
              </a:rPr>
              <a:pPr/>
              <a:t>27/04/2022</a:t>
            </a:fld>
            <a:endParaRPr lang="nl-BE" dirty="0">
              <a:solidFill>
                <a:srgbClr val="F05A41">
                  <a:tint val="75000"/>
                </a:srgbClr>
              </a:solidFill>
            </a:endParaRPr>
          </a:p>
        </p:txBody>
      </p:sp>
      <p:sp>
        <p:nvSpPr>
          <p:cNvPr id="5" name="Tijdelijke aanduiding voor voettekst 4"/>
          <p:cNvSpPr>
            <a:spLocks noGrp="1"/>
          </p:cNvSpPr>
          <p:nvPr>
            <p:ph type="ftr" sz="quarter" idx="3"/>
          </p:nvPr>
        </p:nvSpPr>
        <p:spPr>
          <a:xfrm>
            <a:off x="1475570" y="6165380"/>
            <a:ext cx="54007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smtClean="0">
                <a:solidFill>
                  <a:srgbClr val="F05A41">
                    <a:tint val="75000"/>
                  </a:srgbClr>
                </a:solidFill>
              </a:rPr>
              <a:t>atlas · integratie &amp; inburgering Antwerpen</a:t>
            </a:r>
            <a:endParaRPr lang="nl-BE" dirty="0">
              <a:solidFill>
                <a:srgbClr val="F05A41">
                  <a:tint val="75000"/>
                </a:srgbClr>
              </a:solidFill>
            </a:endParaRPr>
          </a:p>
        </p:txBody>
      </p:sp>
      <p:sp>
        <p:nvSpPr>
          <p:cNvPr id="6" name="Tijdelijke aanduiding voor dianummer 5"/>
          <p:cNvSpPr>
            <a:spLocks noGrp="1"/>
          </p:cNvSpPr>
          <p:nvPr>
            <p:ph type="sldNum" sz="quarter" idx="4"/>
          </p:nvPr>
        </p:nvSpPr>
        <p:spPr>
          <a:xfrm>
            <a:off x="8172500" y="6165380"/>
            <a:ext cx="514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977E6-ECE3-4EBF-B1EC-9AB8E074A984}" type="slidenum">
              <a:rPr lang="nl-BE" smtClean="0">
                <a:solidFill>
                  <a:srgbClr val="F05A41">
                    <a:tint val="75000"/>
                  </a:srgbClr>
                </a:solidFill>
              </a:rPr>
              <a:pPr/>
              <a:t>‹nr.›</a:t>
            </a:fld>
            <a:endParaRPr lang="nl-BE">
              <a:solidFill>
                <a:srgbClr val="F05A41">
                  <a:tint val="75000"/>
                </a:srgbClr>
              </a:solidFill>
            </a:endParaRPr>
          </a:p>
        </p:txBody>
      </p:sp>
    </p:spTree>
    <p:extLst>
      <p:ext uri="{BB962C8B-B14F-4D97-AF65-F5344CB8AC3E}">
        <p14:creationId xmlns:p14="http://schemas.microsoft.com/office/powerpoint/2010/main" val="240541481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400" rtl="0" eaLnBrk="1" latinLnBrk="0" hangingPunct="1">
        <a:spcBef>
          <a:spcPct val="0"/>
        </a:spcBef>
        <a:buNone/>
        <a:defRPr sz="4400" kern="1200">
          <a:solidFill>
            <a:srgbClr val="F05A4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tegratie-inburgering.be/document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antwerpen.local\Doc\ATLAS\04_54_Horizon22\04_54_03_Projecten-themas\F_NT2\220422%20memorie%20van%20toelichting.pdf" TargetMode="External"/><Relationship Id="rId2" Type="http://schemas.openxmlformats.org/officeDocument/2006/relationships/hyperlink" Target="file:///\\antwerpen.local\Doc\ATLAS\04_54_Horizon22\04_54_03_Projecten-themas\F_NT2\220422%20nota%20VR%20DOC.34381BI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131840" y="620688"/>
            <a:ext cx="5400000" cy="2448272"/>
          </a:xfrm>
        </p:spPr>
        <p:txBody>
          <a:bodyPr>
            <a:normAutofit fontScale="90000"/>
          </a:bodyPr>
          <a:lstStyle/>
          <a:p>
            <a:r>
              <a:rPr lang="nl-BE" dirty="0" smtClean="0"/>
              <a:t>Wijzigingen aan het inburgeringsdecreet</a:t>
            </a:r>
            <a:br>
              <a:rPr lang="nl-BE" dirty="0" smtClean="0"/>
            </a:br>
            <a:r>
              <a:rPr lang="nl-BE" sz="2000" dirty="0" smtClean="0"/>
              <a:t/>
            </a:r>
            <a:br>
              <a:rPr lang="nl-BE" sz="2000" dirty="0" smtClean="0"/>
            </a:br>
            <a:r>
              <a:rPr lang="nl-BE" sz="2700" dirty="0" smtClean="0"/>
              <a:t>Wat verandert er voor Antwerpse inburgeraars?</a:t>
            </a:r>
            <a:endParaRPr lang="nl-BE" sz="2700" dirty="0"/>
          </a:p>
        </p:txBody>
      </p:sp>
      <p:sp>
        <p:nvSpPr>
          <p:cNvPr id="5" name="Ondertitel 4"/>
          <p:cNvSpPr>
            <a:spLocks noGrp="1"/>
          </p:cNvSpPr>
          <p:nvPr>
            <p:ph type="subTitle" idx="1"/>
          </p:nvPr>
        </p:nvSpPr>
        <p:spPr>
          <a:xfrm>
            <a:off x="3144788" y="4077072"/>
            <a:ext cx="5400000" cy="1752600"/>
          </a:xfrm>
        </p:spPr>
        <p:txBody>
          <a:bodyPr/>
          <a:lstStyle/>
          <a:p>
            <a:endParaRPr lang="nl-BE" dirty="0"/>
          </a:p>
          <a:p>
            <a:r>
              <a:rPr lang="nl-BE" dirty="0" smtClean="0"/>
              <a:t>27 april 2022</a:t>
            </a:r>
          </a:p>
        </p:txBody>
      </p:sp>
    </p:spTree>
    <p:extLst>
      <p:ext uri="{BB962C8B-B14F-4D97-AF65-F5344CB8AC3E}">
        <p14:creationId xmlns:p14="http://schemas.microsoft.com/office/powerpoint/2010/main" val="102146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a:t/>
            </a:r>
            <a:br>
              <a:rPr lang="nl-BE" dirty="0"/>
            </a:br>
            <a:r>
              <a:rPr lang="nl-BE" sz="4900" dirty="0" smtClean="0"/>
              <a:t>1. MO</a:t>
            </a:r>
            <a:endParaRPr lang="nl-BE" sz="4900"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9</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4355976" y="274638"/>
            <a:ext cx="4330824" cy="6322802"/>
          </a:xfrm>
          <a:prstGeom prst="rect">
            <a:avLst/>
          </a:prstGeom>
        </p:spPr>
      </p:pic>
    </p:spTree>
    <p:extLst>
      <p:ext uri="{BB962C8B-B14F-4D97-AF65-F5344CB8AC3E}">
        <p14:creationId xmlns:p14="http://schemas.microsoft.com/office/powerpoint/2010/main" val="19791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a:t/>
            </a:r>
            <a:br>
              <a:rPr lang="nl-BE" dirty="0"/>
            </a:br>
            <a:r>
              <a:rPr lang="nl-BE" sz="4900" dirty="0" smtClean="0"/>
              <a:t>1. MO</a:t>
            </a:r>
            <a:endParaRPr lang="nl-BE" sz="4900"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3" name="Tijdelijke aanduiding voor inhoud 2"/>
          <p:cNvSpPr>
            <a:spLocks noGrp="1"/>
          </p:cNvSpPr>
          <p:nvPr>
            <p:ph idx="1"/>
          </p:nvPr>
        </p:nvSpPr>
        <p:spPr/>
        <p:txBody>
          <a:bodyPr>
            <a:normAutofit/>
          </a:bodyPr>
          <a:lstStyle/>
          <a:p>
            <a:r>
              <a:rPr lang="nl-BE" dirty="0" smtClean="0"/>
              <a:t>Cursus in eigen taal / contacttaal</a:t>
            </a:r>
          </a:p>
          <a:p>
            <a:r>
              <a:rPr lang="nl-BE" dirty="0" smtClean="0"/>
              <a:t>Alfa / </a:t>
            </a:r>
            <a:r>
              <a:rPr lang="nl-BE" dirty="0" err="1" smtClean="0"/>
              <a:t>BaMa</a:t>
            </a:r>
            <a:r>
              <a:rPr lang="nl-BE" dirty="0" smtClean="0"/>
              <a:t> Eng / geschoold - gemengd</a:t>
            </a:r>
          </a:p>
          <a:p>
            <a:r>
              <a:rPr lang="nl-BE" dirty="0" smtClean="0"/>
              <a:t>VM / NM / AV / WK</a:t>
            </a:r>
          </a:p>
          <a:p>
            <a:r>
              <a:rPr lang="nl-BE" dirty="0" err="1" smtClean="0"/>
              <a:t>Blended</a:t>
            </a:r>
            <a:r>
              <a:rPr lang="nl-BE" dirty="0" smtClean="0"/>
              <a:t>: hoe hoger geschoold hoe meer online</a:t>
            </a:r>
          </a:p>
          <a:p>
            <a:r>
              <a:rPr lang="nl-BE" dirty="0" smtClean="0"/>
              <a:t>Standaard: 60u – alfa: 84u – </a:t>
            </a:r>
            <a:r>
              <a:rPr lang="nl-BE" dirty="0" err="1" smtClean="0"/>
              <a:t>Bama</a:t>
            </a:r>
            <a:r>
              <a:rPr lang="nl-BE" dirty="0" smtClean="0"/>
              <a:t>: 36u – AV/WK: 42u</a:t>
            </a:r>
          </a:p>
        </p:txBody>
      </p:sp>
    </p:spTree>
    <p:extLst>
      <p:ext uri="{BB962C8B-B14F-4D97-AF65-F5344CB8AC3E}">
        <p14:creationId xmlns:p14="http://schemas.microsoft.com/office/powerpoint/2010/main" val="83561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a:t>
            </a:r>
            <a:r>
              <a:rPr lang="nl-BE" sz="2700" dirty="0" smtClean="0"/>
              <a:t>:</a:t>
            </a:r>
            <a:r>
              <a:rPr lang="nl-BE" dirty="0" smtClean="0"/>
              <a:t/>
            </a:r>
            <a:br>
              <a:rPr lang="nl-BE" dirty="0" smtClean="0"/>
            </a:br>
            <a:r>
              <a:rPr lang="nl-BE" sz="4900" dirty="0" smtClean="0"/>
              <a:t>2. Nederlands</a:t>
            </a:r>
            <a:endParaRPr lang="nl-BE" dirty="0"/>
          </a:p>
        </p:txBody>
      </p:sp>
      <p:sp>
        <p:nvSpPr>
          <p:cNvPr id="3" name="Tijdelijke aanduiding voor inhoud 2"/>
          <p:cNvSpPr>
            <a:spLocks noGrp="1"/>
          </p:cNvSpPr>
          <p:nvPr>
            <p:ph idx="1"/>
          </p:nvPr>
        </p:nvSpPr>
        <p:spPr/>
        <p:txBody>
          <a:bodyPr>
            <a:normAutofit/>
          </a:bodyPr>
          <a:lstStyle/>
          <a:p>
            <a:r>
              <a:rPr lang="nl-BE" dirty="0" smtClean="0"/>
              <a:t>A2 behalen blijft (</a:t>
            </a:r>
            <a:r>
              <a:rPr lang="nl-BE" dirty="0" err="1" smtClean="0"/>
              <a:t>uitz</a:t>
            </a:r>
            <a:r>
              <a:rPr lang="nl-BE" dirty="0" smtClean="0"/>
              <a:t>: alfa M8 SZR2)</a:t>
            </a:r>
          </a:p>
          <a:p>
            <a:r>
              <a:rPr lang="nl-BE" dirty="0" smtClean="0"/>
              <a:t>Versterking Nederlands </a:t>
            </a:r>
            <a:r>
              <a:rPr lang="nl-BE" b="1" dirty="0" smtClean="0"/>
              <a:t>na</a:t>
            </a:r>
            <a:r>
              <a:rPr lang="nl-BE" dirty="0" smtClean="0"/>
              <a:t> traject:</a:t>
            </a:r>
          </a:p>
          <a:p>
            <a:pPr lvl="1">
              <a:buFont typeface="Courier New" panose="02070309020205020404" pitchFamily="49" charset="0"/>
              <a:buChar char="o"/>
            </a:pPr>
            <a:r>
              <a:rPr lang="nl-BE" dirty="0" smtClean="0"/>
              <a:t>B1 mondeling</a:t>
            </a:r>
          </a:p>
          <a:p>
            <a:pPr lvl="1">
              <a:buFont typeface="Courier New" panose="02070309020205020404" pitchFamily="49" charset="0"/>
              <a:buChar char="o"/>
            </a:pPr>
            <a:r>
              <a:rPr lang="nl-BE" dirty="0"/>
              <a:t>m</a:t>
            </a:r>
            <a:r>
              <a:rPr lang="nl-BE" dirty="0" smtClean="0"/>
              <a:t>ax. 2 jaar na inburgeringsattest</a:t>
            </a:r>
          </a:p>
          <a:p>
            <a:pPr lvl="1">
              <a:buFont typeface="Courier New" panose="02070309020205020404" pitchFamily="49" charset="0"/>
              <a:buChar char="o"/>
            </a:pPr>
            <a:r>
              <a:rPr lang="nl-BE" dirty="0"/>
              <a:t>v</a:t>
            </a:r>
            <a:r>
              <a:rPr lang="nl-BE" dirty="0" smtClean="0"/>
              <a:t>erplichte inburgeraars die niet werken en niet studeren</a:t>
            </a:r>
          </a:p>
          <a:p>
            <a:r>
              <a:rPr lang="nl-BE" dirty="0" smtClean="0"/>
              <a:t>Standaardtest (timing niet duidelijk)</a:t>
            </a:r>
          </a:p>
          <a:p>
            <a:r>
              <a:rPr lang="nl-BE" dirty="0" smtClean="0"/>
              <a:t>Vrijstelling kan via certificerende taaltest</a:t>
            </a:r>
            <a:endParaRPr lang="nl-BE" dirty="0"/>
          </a:p>
          <a:p>
            <a:pPr lvl="1">
              <a:buFontTx/>
              <a:buChar char="-"/>
            </a:pP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35684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smtClean="0"/>
              <a:t/>
            </a:r>
            <a:br>
              <a:rPr lang="nl-BE" dirty="0" smtClean="0"/>
            </a:br>
            <a:r>
              <a:rPr lang="nl-BE" sz="4900" dirty="0" smtClean="0"/>
              <a:t>3. Traject naar werk</a:t>
            </a:r>
            <a:endParaRPr lang="nl-BE" dirty="0"/>
          </a:p>
        </p:txBody>
      </p:sp>
      <p:sp>
        <p:nvSpPr>
          <p:cNvPr id="3" name="Tijdelijke aanduiding voor inhoud 2"/>
          <p:cNvSpPr>
            <a:spLocks noGrp="1"/>
          </p:cNvSpPr>
          <p:nvPr>
            <p:ph idx="1"/>
          </p:nvPr>
        </p:nvSpPr>
        <p:spPr/>
        <p:txBody>
          <a:bodyPr>
            <a:normAutofit/>
          </a:bodyPr>
          <a:lstStyle/>
          <a:p>
            <a:r>
              <a:rPr lang="nl-BE" dirty="0" smtClean="0"/>
              <a:t>Activeren naar werk</a:t>
            </a:r>
          </a:p>
          <a:p>
            <a:r>
              <a:rPr lang="nl-BE" dirty="0" smtClean="0"/>
              <a:t>Inburgeraar werkt niet?</a:t>
            </a:r>
          </a:p>
          <a:p>
            <a:pPr lvl="1">
              <a:buFont typeface="Courier New" panose="02070309020205020404" pitchFamily="49" charset="0"/>
              <a:buChar char="o"/>
            </a:pPr>
            <a:r>
              <a:rPr lang="nl-BE" dirty="0"/>
              <a:t>v</a:t>
            </a:r>
            <a:r>
              <a:rPr lang="nl-BE" dirty="0" smtClean="0"/>
              <a:t>erplichte inschrijving bij VDAB max. 2 maanden na contract</a:t>
            </a:r>
          </a:p>
          <a:p>
            <a:pPr lvl="2">
              <a:buFont typeface="Courier New" panose="02070309020205020404" pitchFamily="49" charset="0"/>
              <a:buChar char="o"/>
            </a:pPr>
            <a:r>
              <a:rPr lang="nl-BE" dirty="0"/>
              <a:t>o</a:t>
            </a:r>
            <a:r>
              <a:rPr lang="nl-BE" dirty="0" smtClean="0"/>
              <a:t>ok </a:t>
            </a:r>
            <a:r>
              <a:rPr lang="nl-BE" dirty="0" err="1" smtClean="0"/>
              <a:t>leefloners</a:t>
            </a:r>
            <a:endParaRPr lang="nl-BE" dirty="0" smtClean="0"/>
          </a:p>
          <a:p>
            <a:pPr lvl="1">
              <a:buFont typeface="Courier New" panose="02070309020205020404" pitchFamily="49" charset="0"/>
              <a:buChar char="o"/>
            </a:pPr>
            <a:r>
              <a:rPr lang="nl-BE" dirty="0"/>
              <a:t>v</a:t>
            </a:r>
            <a:r>
              <a:rPr lang="nl-BE" dirty="0" smtClean="0"/>
              <a:t>anaf 1 maart 2022</a:t>
            </a:r>
          </a:p>
          <a:p>
            <a:pPr lvl="1">
              <a:buFont typeface="Courier New" panose="02070309020205020404" pitchFamily="49" charset="0"/>
              <a:buChar char="o"/>
            </a:pPr>
            <a:r>
              <a:rPr lang="nl-BE" dirty="0"/>
              <a:t>n</a:t>
            </a:r>
            <a:r>
              <a:rPr lang="nl-BE" dirty="0" smtClean="0"/>
              <a:t>auwe samenwerking Atlas-VDAB</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49780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2700" dirty="0" smtClean="0"/>
              <a:t/>
            </a:r>
            <a:br>
              <a:rPr lang="nl-BE" sz="2700" dirty="0" smtClean="0"/>
            </a:br>
            <a:r>
              <a:rPr lang="nl-BE" sz="4900" dirty="0" smtClean="0"/>
              <a:t>4. Participatietraject</a:t>
            </a:r>
            <a:endParaRPr lang="nl-BE" dirty="0"/>
          </a:p>
        </p:txBody>
      </p:sp>
      <p:sp>
        <p:nvSpPr>
          <p:cNvPr id="3" name="Tijdelijke aanduiding voor inhoud 2"/>
          <p:cNvSpPr>
            <a:spLocks noGrp="1"/>
          </p:cNvSpPr>
          <p:nvPr>
            <p:ph idx="1"/>
          </p:nvPr>
        </p:nvSpPr>
        <p:spPr/>
        <p:txBody>
          <a:bodyPr>
            <a:normAutofit/>
          </a:bodyPr>
          <a:lstStyle/>
          <a:p>
            <a:r>
              <a:rPr lang="nl-BE" dirty="0"/>
              <a:t>N</a:t>
            </a:r>
            <a:r>
              <a:rPr lang="nl-BE" dirty="0" smtClean="0"/>
              <a:t>etwerk uitbouwen of verbreden</a:t>
            </a:r>
            <a:endParaRPr lang="nl-BE" dirty="0"/>
          </a:p>
          <a:p>
            <a:r>
              <a:rPr lang="nl-BE" dirty="0" smtClean="0"/>
              <a:t>Vrijwilligerswerk</a:t>
            </a:r>
            <a:r>
              <a:rPr lang="nl-BE" dirty="0"/>
              <a:t>, </a:t>
            </a:r>
            <a:r>
              <a:rPr lang="nl-BE" dirty="0" smtClean="0"/>
              <a:t>deelnemen aan buddyproject, stage, …</a:t>
            </a:r>
            <a:endParaRPr lang="nl-BE" dirty="0"/>
          </a:p>
          <a:p>
            <a:r>
              <a:rPr lang="nl-BE" dirty="0" smtClean="0"/>
              <a:t>40 uur</a:t>
            </a:r>
          </a:p>
          <a:p>
            <a:r>
              <a:rPr lang="nl-BE" dirty="0"/>
              <a:t>V</a:t>
            </a:r>
            <a:r>
              <a:rPr lang="nl-BE" dirty="0" smtClean="0"/>
              <a:t>anaf september 2022 (?)</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135203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2700" dirty="0" smtClean="0"/>
              <a:t/>
            </a:r>
            <a:br>
              <a:rPr lang="nl-BE" sz="2700" dirty="0" smtClean="0"/>
            </a:br>
            <a:r>
              <a:rPr lang="nl-BE" sz="4900" dirty="0" smtClean="0"/>
              <a:t>Inburgeringscontract</a:t>
            </a:r>
            <a:endParaRPr lang="nl-BE" dirty="0"/>
          </a:p>
        </p:txBody>
      </p:sp>
      <p:sp>
        <p:nvSpPr>
          <p:cNvPr id="3" name="Tijdelijke aanduiding voor inhoud 2"/>
          <p:cNvSpPr>
            <a:spLocks noGrp="1"/>
          </p:cNvSpPr>
          <p:nvPr>
            <p:ph idx="1"/>
          </p:nvPr>
        </p:nvSpPr>
        <p:spPr/>
        <p:txBody>
          <a:bodyPr>
            <a:normAutofit/>
          </a:bodyPr>
          <a:lstStyle/>
          <a:p>
            <a:r>
              <a:rPr lang="nl-BE" dirty="0" smtClean="0"/>
              <a:t>Nieuw in het contract</a:t>
            </a:r>
            <a:r>
              <a:rPr lang="nl-BE" dirty="0"/>
              <a:t>:</a:t>
            </a:r>
          </a:p>
          <a:p>
            <a:pPr lvl="1">
              <a:buFont typeface="Courier New" panose="02070309020205020404" pitchFamily="49" charset="0"/>
              <a:buChar char="o"/>
            </a:pPr>
            <a:r>
              <a:rPr lang="nl-BE" dirty="0"/>
              <a:t>r</a:t>
            </a:r>
            <a:r>
              <a:rPr lang="nl-BE" dirty="0" smtClean="0"/>
              <a:t>ichttermijn traject</a:t>
            </a:r>
            <a:endParaRPr lang="nl-BE" dirty="0"/>
          </a:p>
          <a:p>
            <a:pPr lvl="1">
              <a:buFont typeface="Courier New" panose="02070309020205020404" pitchFamily="49" charset="0"/>
              <a:buChar char="o"/>
            </a:pPr>
            <a:r>
              <a:rPr lang="nl-BE" dirty="0"/>
              <a:t>c</a:t>
            </a:r>
            <a:r>
              <a:rPr lang="nl-BE" dirty="0" smtClean="0"/>
              <a:t>oncrete </a:t>
            </a:r>
            <a:r>
              <a:rPr lang="nl-BE" dirty="0"/>
              <a:t>cursus</a:t>
            </a:r>
          </a:p>
          <a:p>
            <a:pPr lvl="1">
              <a:buFont typeface="Courier New" panose="02070309020205020404" pitchFamily="49" charset="0"/>
              <a:buChar char="o"/>
            </a:pPr>
            <a:r>
              <a:rPr lang="nl-BE" dirty="0"/>
              <a:t>b</a:t>
            </a:r>
            <a:r>
              <a:rPr lang="nl-BE" dirty="0" smtClean="0"/>
              <a:t>epaling essentiële </a:t>
            </a:r>
            <a:r>
              <a:rPr lang="nl-BE" dirty="0"/>
              <a:t>rechten en plichten</a:t>
            </a:r>
          </a:p>
          <a:p>
            <a:r>
              <a:rPr lang="nl-BE" dirty="0"/>
              <a:t>P</a:t>
            </a:r>
            <a:r>
              <a:rPr lang="nl-BE" dirty="0" smtClean="0"/>
              <a:t>ersoonlijk inburgeringsplan</a:t>
            </a:r>
            <a:r>
              <a:rPr lang="nl-BE" dirty="0"/>
              <a:t> </a:t>
            </a:r>
            <a:r>
              <a:rPr lang="nl-BE" dirty="0" smtClean="0"/>
              <a:t>(timing ?)</a:t>
            </a:r>
          </a:p>
          <a:p>
            <a:r>
              <a:rPr lang="nl-BE" dirty="0" smtClean="0"/>
              <a:t>Alle officiële </a:t>
            </a:r>
            <a:r>
              <a:rPr lang="nl-BE" dirty="0" err="1" smtClean="0"/>
              <a:t>docs</a:t>
            </a:r>
            <a:r>
              <a:rPr lang="nl-BE" dirty="0" smtClean="0"/>
              <a:t> </a:t>
            </a:r>
            <a:r>
              <a:rPr lang="nl-BE" dirty="0"/>
              <a:t>en vertalingen: </a:t>
            </a:r>
            <a:r>
              <a:rPr lang="nl-BE" dirty="0">
                <a:hlinkClick r:id="rId3"/>
              </a:rPr>
              <a:t>https://</a:t>
            </a:r>
            <a:r>
              <a:rPr lang="nl-BE" dirty="0" smtClean="0">
                <a:hlinkClick r:id="rId3"/>
              </a:rPr>
              <a:t>integratie-inburgering.be/documenten</a:t>
            </a:r>
            <a:endParaRPr lang="nl-BE" dirty="0" smtClean="0"/>
          </a:p>
          <a:p>
            <a:endParaRPr lang="nl-BE" dirty="0" smtClean="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84748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2700" dirty="0" smtClean="0"/>
              <a:t/>
            </a:r>
            <a:br>
              <a:rPr lang="nl-BE" sz="2700" dirty="0" smtClean="0"/>
            </a:br>
            <a:r>
              <a:rPr lang="nl-BE" sz="4900" dirty="0" smtClean="0"/>
              <a:t>Trajectbegeleiding</a:t>
            </a:r>
            <a:endParaRPr lang="nl-BE" dirty="0"/>
          </a:p>
        </p:txBody>
      </p:sp>
      <p:sp>
        <p:nvSpPr>
          <p:cNvPr id="3" name="Tijdelijke aanduiding voor inhoud 2"/>
          <p:cNvSpPr>
            <a:spLocks noGrp="1"/>
          </p:cNvSpPr>
          <p:nvPr>
            <p:ph idx="1"/>
          </p:nvPr>
        </p:nvSpPr>
        <p:spPr/>
        <p:txBody>
          <a:bodyPr>
            <a:noAutofit/>
          </a:bodyPr>
          <a:lstStyle/>
          <a:p>
            <a:pPr lvl="0" fontAlgn="ctr"/>
            <a:r>
              <a:rPr lang="nl-BE" sz="2800" dirty="0" smtClean="0">
                <a:latin typeface="+mn-lt"/>
              </a:rPr>
              <a:t>In eigen taal of contacttaal – 180 à 200/VT</a:t>
            </a:r>
            <a:endParaRPr lang="nl-BE" sz="2800" dirty="0">
              <a:latin typeface="+mn-lt"/>
            </a:endParaRPr>
          </a:p>
          <a:p>
            <a:pPr lvl="0"/>
            <a:r>
              <a:rPr lang="nl-BE" sz="2800" dirty="0" smtClean="0">
                <a:latin typeface="+mn-lt"/>
              </a:rPr>
              <a:t>Bespreken ambities en plannen </a:t>
            </a:r>
            <a:r>
              <a:rPr lang="nl-BE" sz="2800" dirty="0">
                <a:latin typeface="+mn-lt"/>
              </a:rPr>
              <a:t>op korte en lange </a:t>
            </a:r>
            <a:r>
              <a:rPr lang="nl-BE" sz="2800" dirty="0" smtClean="0">
                <a:latin typeface="+mn-lt"/>
              </a:rPr>
              <a:t>termijn </a:t>
            </a:r>
            <a:endParaRPr lang="nl-BE" sz="2800" dirty="0">
              <a:latin typeface="+mn-lt"/>
            </a:endParaRPr>
          </a:p>
          <a:p>
            <a:pPr lvl="0" fontAlgn="ctr"/>
            <a:r>
              <a:rPr lang="nl-BE" sz="2800" dirty="0" smtClean="0">
                <a:latin typeface="+mn-lt"/>
              </a:rPr>
              <a:t>Coachen bij zoeken naar antwoorden</a:t>
            </a:r>
            <a:endParaRPr lang="nl-BE" sz="2800" dirty="0">
              <a:latin typeface="+mn-lt"/>
            </a:endParaRPr>
          </a:p>
          <a:p>
            <a:pPr lvl="0" fontAlgn="ctr"/>
            <a:r>
              <a:rPr lang="nl-BE" sz="2800" dirty="0" smtClean="0">
                <a:latin typeface="+mn-lt"/>
              </a:rPr>
              <a:t>Doorverwijzen bij vragen: DE, -18, MP, welzijn,...</a:t>
            </a:r>
          </a:p>
          <a:p>
            <a:pPr lvl="0" fontAlgn="ctr"/>
            <a:r>
              <a:rPr lang="nl-BE" sz="2800" dirty="0">
                <a:latin typeface="+mn-lt"/>
              </a:rPr>
              <a:t>O</a:t>
            </a:r>
            <a:r>
              <a:rPr lang="nl-BE" sz="2800" dirty="0" smtClean="0">
                <a:latin typeface="+mn-lt"/>
              </a:rPr>
              <a:t>pvolgen </a:t>
            </a:r>
            <a:r>
              <a:rPr lang="nl-BE" sz="2800" dirty="0">
                <a:latin typeface="+mn-lt"/>
              </a:rPr>
              <a:t>acties in </a:t>
            </a:r>
            <a:r>
              <a:rPr lang="nl-BE" sz="2800" dirty="0" smtClean="0">
                <a:latin typeface="+mn-lt"/>
              </a:rPr>
              <a:t>het traject en feedback geven</a:t>
            </a:r>
            <a:endParaRPr lang="nl-BE" sz="2800" dirty="0">
              <a:latin typeface="+mn-lt"/>
            </a:endParaRPr>
          </a:p>
          <a:p>
            <a:r>
              <a:rPr lang="nl-BE" sz="2800" dirty="0" smtClean="0">
                <a:latin typeface="+mn-lt"/>
              </a:rPr>
              <a:t>Persoonlijk inburgeringsplan</a:t>
            </a:r>
          </a:p>
          <a:p>
            <a:r>
              <a:rPr lang="nl-BE" sz="2800" dirty="0" smtClean="0">
                <a:latin typeface="+mn-lt"/>
              </a:rPr>
              <a:t>Afstemmen met partnerorganisaties</a:t>
            </a:r>
            <a:endParaRPr lang="nl-BE" sz="2800" dirty="0">
              <a:latin typeface="+mn-lt"/>
            </a:endParaRP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31390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2700" dirty="0" smtClean="0"/>
              <a:t/>
            </a:r>
            <a:br>
              <a:rPr lang="nl-BE" sz="2700" dirty="0" smtClean="0"/>
            </a:br>
            <a:r>
              <a:rPr lang="nl-BE" sz="4900" dirty="0" smtClean="0"/>
              <a:t>Trajectbegeleiding</a:t>
            </a:r>
            <a:endParaRPr lang="nl-BE" dirty="0"/>
          </a:p>
        </p:txBody>
      </p:sp>
      <p:pic>
        <p:nvPicPr>
          <p:cNvPr id="6" name="Tijdelijke aanduiding voor inhoud 5"/>
          <p:cNvPicPr>
            <a:picLocks noGrp="1" noChangeAspect="1"/>
          </p:cNvPicPr>
          <p:nvPr>
            <p:ph idx="1"/>
          </p:nvPr>
        </p:nvPicPr>
        <p:blipFill>
          <a:blip r:embed="rId3"/>
          <a:stretch>
            <a:fillRect/>
          </a:stretch>
        </p:blipFill>
        <p:spPr>
          <a:xfrm>
            <a:off x="2078694" y="1628800"/>
            <a:ext cx="4986612" cy="4464496"/>
          </a:xfrm>
          <a:prstGeom prst="rect">
            <a:avLst/>
          </a:prstGeo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16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94687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400" dirty="0"/>
              <a:t>Het inburgeringstraject: </a:t>
            </a:r>
            <a:r>
              <a:rPr lang="nl-BE" sz="2400" dirty="0" smtClean="0"/>
              <a:t/>
            </a:r>
            <a:br>
              <a:rPr lang="nl-BE" sz="2400" dirty="0" smtClean="0"/>
            </a:br>
            <a:r>
              <a:rPr lang="nl-BE" sz="4900" dirty="0" smtClean="0"/>
              <a:t>Van gratis naar betalend</a:t>
            </a:r>
            <a:endParaRPr lang="nl-BE" dirty="0"/>
          </a:p>
        </p:txBody>
      </p:sp>
      <p:sp>
        <p:nvSpPr>
          <p:cNvPr id="3" name="Tijdelijke aanduiding voor inhoud 2"/>
          <p:cNvSpPr>
            <a:spLocks noGrp="1"/>
          </p:cNvSpPr>
          <p:nvPr>
            <p:ph idx="1"/>
          </p:nvPr>
        </p:nvSpPr>
        <p:spPr>
          <a:xfrm>
            <a:off x="457200" y="1464883"/>
            <a:ext cx="8229600" cy="4349080"/>
          </a:xfrm>
        </p:spPr>
        <p:txBody>
          <a:bodyPr>
            <a:normAutofit fontScale="92500" lnSpcReduction="10000"/>
          </a:bodyPr>
          <a:lstStyle/>
          <a:p>
            <a:r>
              <a:rPr lang="nl-BE" dirty="0" smtClean="0"/>
              <a:t>A1-A2: cursus </a:t>
            </a:r>
            <a:r>
              <a:rPr lang="nl-BE" dirty="0" smtClean="0"/>
              <a:t>en </a:t>
            </a:r>
            <a:r>
              <a:rPr lang="nl-BE" dirty="0" smtClean="0"/>
              <a:t>test </a:t>
            </a:r>
            <a:r>
              <a:rPr lang="nl-BE" dirty="0" smtClean="0"/>
              <a:t>per module met plafond van 180 € (ook </a:t>
            </a:r>
            <a:r>
              <a:rPr lang="nl-BE" smtClean="0"/>
              <a:t>bij herkansingen)</a:t>
            </a:r>
            <a:endParaRPr lang="nl-BE" dirty="0" smtClean="0"/>
          </a:p>
          <a:p>
            <a:pPr lvl="1">
              <a:buFont typeface="Courier New" panose="02070309020205020404" pitchFamily="49" charset="0"/>
              <a:buChar char="o"/>
            </a:pPr>
            <a:r>
              <a:rPr lang="nl-BE" dirty="0" smtClean="0"/>
              <a:t>vanaf 1 september 2022 (?)</a:t>
            </a:r>
          </a:p>
          <a:p>
            <a:r>
              <a:rPr lang="nl-BE" dirty="0" smtClean="0"/>
              <a:t>MO: cursus (90 € - 1X) en test (90 €)</a:t>
            </a:r>
          </a:p>
          <a:p>
            <a:pPr lvl="1">
              <a:buFont typeface="Courier New" panose="02070309020205020404" pitchFamily="49" charset="0"/>
              <a:buChar char="o"/>
            </a:pPr>
            <a:r>
              <a:rPr lang="nl-BE" dirty="0" smtClean="0"/>
              <a:t>vanaf 1 september 2022 (?)</a:t>
            </a:r>
          </a:p>
          <a:p>
            <a:r>
              <a:rPr lang="nl-BE" dirty="0" smtClean="0"/>
              <a:t>Certificerende </a:t>
            </a:r>
            <a:r>
              <a:rPr lang="nl-BE" dirty="0"/>
              <a:t>taaltest Nederlands</a:t>
            </a:r>
          </a:p>
          <a:p>
            <a:pPr lvl="1">
              <a:buFont typeface="Courier New" panose="02070309020205020404" pitchFamily="49" charset="0"/>
              <a:buChar char="o"/>
            </a:pPr>
            <a:r>
              <a:rPr lang="nl-BE" dirty="0"/>
              <a:t>vanaf 1 maart 2022</a:t>
            </a:r>
          </a:p>
          <a:p>
            <a:pPr lvl="1">
              <a:buFont typeface="Courier New" panose="02070309020205020404" pitchFamily="49" charset="0"/>
              <a:buChar char="o"/>
            </a:pPr>
            <a:r>
              <a:rPr lang="nl-BE" dirty="0"/>
              <a:t>90 € mondeling + 90 € schriftelijk</a:t>
            </a:r>
          </a:p>
          <a:p>
            <a:pPr lvl="1">
              <a:buFont typeface="Courier New" panose="02070309020205020404" pitchFamily="49" charset="0"/>
              <a:buChar char="o"/>
            </a:pPr>
            <a:r>
              <a:rPr lang="nl-BE" dirty="0" smtClean="0"/>
              <a:t>1 X gratis </a:t>
            </a:r>
            <a:r>
              <a:rPr lang="nl-BE" dirty="0"/>
              <a:t>voor </a:t>
            </a:r>
            <a:r>
              <a:rPr lang="nl-BE" dirty="0" smtClean="0"/>
              <a:t>inburgeraars voor tekenen IBC</a:t>
            </a:r>
            <a:endParaRPr lang="nl-BE" dirty="0"/>
          </a:p>
          <a:p>
            <a:pPr lvl="1">
              <a:buFont typeface="Courier New" panose="02070309020205020404" pitchFamily="49" charset="0"/>
              <a:buChar char="o"/>
            </a:pPr>
            <a:endParaRPr lang="nl-BE" dirty="0" smtClean="0"/>
          </a:p>
          <a:p>
            <a:pPr>
              <a:buFontTx/>
              <a:buChar char="-"/>
            </a:pPr>
            <a:endParaRPr lang="nl-BE" dirty="0" smtClean="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17</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43766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Decreet volwassenenonderwijs</a:t>
            </a:r>
            <a:endParaRPr lang="nl-BE" dirty="0"/>
          </a:p>
        </p:txBody>
      </p:sp>
      <p:sp>
        <p:nvSpPr>
          <p:cNvPr id="3" name="Tijdelijke aanduiding voor inhoud 2"/>
          <p:cNvSpPr>
            <a:spLocks noGrp="1"/>
          </p:cNvSpPr>
          <p:nvPr>
            <p:ph idx="1"/>
          </p:nvPr>
        </p:nvSpPr>
        <p:spPr/>
        <p:txBody>
          <a:bodyPr>
            <a:normAutofit fontScale="92500" lnSpcReduction="10000"/>
          </a:bodyPr>
          <a:lstStyle/>
          <a:p>
            <a:endParaRPr lang="nl-BE" dirty="0"/>
          </a:p>
          <a:p>
            <a:r>
              <a:rPr lang="nl-BE" b="1" u="sng" dirty="0">
                <a:hlinkClick r:id="rId2"/>
              </a:rPr>
              <a:t>VR20220422 DOC.0438/1BIS</a:t>
            </a:r>
            <a:r>
              <a:rPr lang="nl-BE" b="1" dirty="0"/>
              <a:t> nota aan de VR</a:t>
            </a:r>
            <a:endParaRPr lang="nl-BE" dirty="0"/>
          </a:p>
          <a:p>
            <a:r>
              <a:rPr lang="nl-BE" b="1" u="sng" dirty="0">
                <a:hlinkClick r:id="rId3"/>
              </a:rPr>
              <a:t>VR20222204 DOC.0438/3TER</a:t>
            </a:r>
            <a:r>
              <a:rPr lang="nl-BE" b="1" dirty="0"/>
              <a:t> memorie van toelichting</a:t>
            </a:r>
            <a:endParaRPr lang="nl-BE" dirty="0"/>
          </a:p>
          <a:p>
            <a:pPr marL="0" indent="0">
              <a:buNone/>
            </a:pPr>
            <a:endParaRPr lang="nl-BE" dirty="0"/>
          </a:p>
          <a:p>
            <a:r>
              <a:rPr lang="nl-BE" b="1" u="sng" dirty="0">
                <a:hlinkClick r:id="rId2"/>
              </a:rPr>
              <a:t>VR 20222204 DOC.0438/2TER</a:t>
            </a:r>
            <a:r>
              <a:rPr lang="nl-BE" b="1" dirty="0"/>
              <a:t> voorontwerp decreet tot wijziging volwassenonderwijs</a:t>
            </a:r>
            <a:endParaRPr lang="nl-BE" dirty="0"/>
          </a:p>
          <a:p>
            <a:endParaRPr lang="nl-BE" dirty="0"/>
          </a:p>
          <a:p>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18</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18475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2657"/>
            <a:ext cx="9144000" cy="6264696"/>
          </a:xfrm>
          <a:prstGeom prst="rect">
            <a:avLst/>
          </a:prstGeom>
        </p:spPr>
      </p:pic>
      <p:sp>
        <p:nvSpPr>
          <p:cNvPr id="3" name="Tijdelijke aanduiding voor inhoud 2"/>
          <p:cNvSpPr>
            <a:spLocks noGrp="1"/>
          </p:cNvSpPr>
          <p:nvPr>
            <p:ph idx="1"/>
          </p:nvPr>
        </p:nvSpPr>
        <p:spPr>
          <a:xfrm>
            <a:off x="251520" y="1"/>
            <a:ext cx="5040560" cy="6597352"/>
          </a:xfrm>
          <a:solidFill>
            <a:srgbClr val="FFFFFF">
              <a:alpha val="69804"/>
            </a:srgbClr>
          </a:solidFill>
        </p:spPr>
        <p:txBody>
          <a:bodyPr>
            <a:normAutofit/>
          </a:bodyPr>
          <a:lstStyle/>
          <a:p>
            <a:endParaRPr lang="nl-BE" sz="2800" dirty="0" smtClean="0">
              <a:solidFill>
                <a:srgbClr val="F05A41"/>
              </a:solidFill>
            </a:endParaRPr>
          </a:p>
          <a:p>
            <a:r>
              <a:rPr lang="nl-BE" dirty="0" smtClean="0">
                <a:solidFill>
                  <a:srgbClr val="F05A41"/>
                </a:solidFill>
              </a:rPr>
              <a:t>Waarom wijzigingen?</a:t>
            </a:r>
          </a:p>
          <a:p>
            <a:r>
              <a:rPr lang="nl-BE" dirty="0" smtClean="0">
                <a:solidFill>
                  <a:srgbClr val="F05A41"/>
                </a:solidFill>
              </a:rPr>
              <a:t>Het inburgeringstraject</a:t>
            </a:r>
          </a:p>
          <a:p>
            <a:pPr lvl="1">
              <a:buFont typeface="Courier New" panose="02070309020205020404" pitchFamily="49" charset="0"/>
              <a:buChar char="o"/>
            </a:pPr>
            <a:r>
              <a:rPr lang="nl-BE" sz="2400" dirty="0">
                <a:solidFill>
                  <a:srgbClr val="F05A41"/>
                </a:solidFill>
              </a:rPr>
              <a:t>d</a:t>
            </a:r>
            <a:r>
              <a:rPr lang="nl-BE" sz="2400" dirty="0" smtClean="0">
                <a:solidFill>
                  <a:srgbClr val="F05A41"/>
                </a:solidFill>
              </a:rPr>
              <a:t>oelgroep</a:t>
            </a:r>
          </a:p>
          <a:p>
            <a:pPr lvl="1">
              <a:buFont typeface="Courier New" panose="02070309020205020404" pitchFamily="49" charset="0"/>
              <a:buChar char="o"/>
            </a:pPr>
            <a:r>
              <a:rPr lang="nl-BE" sz="2400" dirty="0" smtClean="0">
                <a:solidFill>
                  <a:srgbClr val="F05A41"/>
                </a:solidFill>
              </a:rPr>
              <a:t>trajectonderdelen</a:t>
            </a:r>
          </a:p>
          <a:p>
            <a:pPr lvl="1">
              <a:buFont typeface="Courier New" panose="02070309020205020404" pitchFamily="49" charset="0"/>
              <a:buChar char="o"/>
            </a:pPr>
            <a:r>
              <a:rPr lang="nl-BE" sz="2400" dirty="0">
                <a:solidFill>
                  <a:srgbClr val="F05A41"/>
                </a:solidFill>
              </a:rPr>
              <a:t>i</a:t>
            </a:r>
            <a:r>
              <a:rPr lang="nl-BE" sz="2400" dirty="0" smtClean="0">
                <a:solidFill>
                  <a:srgbClr val="F05A41"/>
                </a:solidFill>
              </a:rPr>
              <a:t>nburgeringscontract</a:t>
            </a:r>
            <a:endParaRPr lang="nl-BE" sz="2400" dirty="0">
              <a:solidFill>
                <a:srgbClr val="F05A41"/>
              </a:solidFill>
            </a:endParaRPr>
          </a:p>
          <a:p>
            <a:pPr lvl="1">
              <a:buFont typeface="Courier New" panose="02070309020205020404" pitchFamily="49" charset="0"/>
              <a:buChar char="o"/>
            </a:pPr>
            <a:r>
              <a:rPr lang="nl-BE" sz="2400" dirty="0">
                <a:solidFill>
                  <a:srgbClr val="F05A41"/>
                </a:solidFill>
              </a:rPr>
              <a:t>t</a:t>
            </a:r>
            <a:r>
              <a:rPr lang="nl-BE" sz="2400" dirty="0" smtClean="0">
                <a:solidFill>
                  <a:srgbClr val="F05A41"/>
                </a:solidFill>
              </a:rPr>
              <a:t>rajectbegeleiding</a:t>
            </a:r>
            <a:endParaRPr lang="nl-BE" sz="2400" dirty="0">
              <a:solidFill>
                <a:srgbClr val="F05A41"/>
              </a:solidFill>
            </a:endParaRPr>
          </a:p>
          <a:p>
            <a:pPr lvl="1">
              <a:buFont typeface="Courier New" panose="02070309020205020404" pitchFamily="49" charset="0"/>
              <a:buChar char="o"/>
            </a:pPr>
            <a:r>
              <a:rPr lang="nl-BE" sz="2400" dirty="0">
                <a:solidFill>
                  <a:srgbClr val="F05A41"/>
                </a:solidFill>
              </a:rPr>
              <a:t>v</a:t>
            </a:r>
            <a:r>
              <a:rPr lang="nl-BE" sz="2400" dirty="0" smtClean="0">
                <a:solidFill>
                  <a:srgbClr val="F05A41"/>
                </a:solidFill>
              </a:rPr>
              <a:t>an gratis naar betalend</a:t>
            </a:r>
            <a:endParaRPr lang="nl-BE" sz="2400" dirty="0">
              <a:solidFill>
                <a:srgbClr val="F05A41"/>
              </a:solidFill>
            </a:endParaRPr>
          </a:p>
          <a:p>
            <a:pPr lvl="1">
              <a:buFont typeface="Courier New" panose="02070309020205020404" pitchFamily="49" charset="0"/>
              <a:buChar char="o"/>
            </a:pPr>
            <a:r>
              <a:rPr lang="nl-BE" sz="2400" dirty="0" smtClean="0">
                <a:solidFill>
                  <a:srgbClr val="F05A41"/>
                </a:solidFill>
              </a:rPr>
              <a:t>digitalisering</a:t>
            </a:r>
            <a:endParaRPr lang="nl-BE" sz="2400" dirty="0">
              <a:solidFill>
                <a:srgbClr val="F05A41"/>
              </a:solidFill>
            </a:endParaRPr>
          </a:p>
          <a:p>
            <a:pPr lvl="1">
              <a:buFont typeface="Courier New" panose="02070309020205020404" pitchFamily="49" charset="0"/>
              <a:buChar char="o"/>
            </a:pPr>
            <a:r>
              <a:rPr lang="nl-BE" sz="2400" dirty="0">
                <a:solidFill>
                  <a:srgbClr val="F05A41"/>
                </a:solidFill>
              </a:rPr>
              <a:t>s</a:t>
            </a:r>
            <a:r>
              <a:rPr lang="nl-BE" sz="2400" dirty="0" smtClean="0">
                <a:solidFill>
                  <a:srgbClr val="F05A41"/>
                </a:solidFill>
              </a:rPr>
              <a:t>anctionering</a:t>
            </a:r>
          </a:p>
          <a:p>
            <a:pPr lvl="1">
              <a:buFont typeface="Courier New" panose="02070309020205020404" pitchFamily="49" charset="0"/>
              <a:buChar char="o"/>
            </a:pPr>
            <a:r>
              <a:rPr lang="nl-BE" sz="2400" dirty="0">
                <a:solidFill>
                  <a:srgbClr val="F05A41"/>
                </a:solidFill>
              </a:rPr>
              <a:t>m</a:t>
            </a:r>
            <a:r>
              <a:rPr lang="nl-BE" sz="2400" dirty="0" smtClean="0">
                <a:solidFill>
                  <a:srgbClr val="F05A41"/>
                </a:solidFill>
              </a:rPr>
              <a:t>eerwaarde </a:t>
            </a:r>
            <a:endParaRPr lang="nl-BE" sz="2400" dirty="0">
              <a:solidFill>
                <a:srgbClr val="F05A41"/>
              </a:solidFill>
            </a:endParaRPr>
          </a:p>
          <a:p>
            <a:r>
              <a:rPr lang="nl-BE" dirty="0" smtClean="0">
                <a:solidFill>
                  <a:srgbClr val="F05A41"/>
                </a:solidFill>
              </a:rPr>
              <a:t>Timing</a:t>
            </a:r>
          </a:p>
          <a:p>
            <a:endParaRPr lang="nl-BE" sz="2800" dirty="0">
              <a:solidFill>
                <a:srgbClr val="F05A41"/>
              </a:solidFill>
            </a:endParaRPr>
          </a:p>
          <a:p>
            <a:endParaRPr lang="nl-BE" b="1" dirty="0">
              <a:solidFill>
                <a:srgbClr val="F05A41"/>
              </a:solidFill>
            </a:endParaRPr>
          </a:p>
          <a:p>
            <a:endParaRPr lang="nl-BE" dirty="0" smtClean="0"/>
          </a:p>
          <a:p>
            <a:endParaRPr lang="nl-BE" dirty="0" smtClean="0"/>
          </a:p>
          <a:p>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a:t>
            </a:fld>
            <a:endParaRPr lang="nl-BE"/>
          </a:p>
        </p:txBody>
      </p:sp>
      <p:sp>
        <p:nvSpPr>
          <p:cNvPr id="5" name="Tijdelijke aanduiding voor voettekst 4"/>
          <p:cNvSpPr>
            <a:spLocks noGrp="1"/>
          </p:cNvSpPr>
          <p:nvPr>
            <p:ph type="ftr" sz="quarter" idx="11"/>
          </p:nvPr>
        </p:nvSpPr>
        <p:spPr/>
        <p:txBody>
          <a:bodyPr/>
          <a:lstStyle/>
          <a:p>
            <a:r>
              <a:rPr lang="nl-BE" dirty="0" smtClean="0"/>
              <a:t>atlas · integratie &amp; inburgering Antwerpen</a:t>
            </a:r>
            <a:endParaRPr lang="nl-BE" dirty="0"/>
          </a:p>
        </p:txBody>
      </p:sp>
    </p:spTree>
    <p:extLst>
      <p:ext uri="{BB962C8B-B14F-4D97-AF65-F5344CB8AC3E}">
        <p14:creationId xmlns:p14="http://schemas.microsoft.com/office/powerpoint/2010/main" val="343503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a:t>Het inburgeringstraject: </a:t>
            </a:r>
            <a:r>
              <a:rPr lang="nl-BE" sz="2400" dirty="0" smtClean="0"/>
              <a:t/>
            </a:r>
            <a:br>
              <a:rPr lang="nl-BE" sz="2400" dirty="0" smtClean="0"/>
            </a:br>
            <a:r>
              <a:rPr lang="nl-BE" dirty="0" smtClean="0"/>
              <a:t>Digitalisering</a:t>
            </a:r>
            <a:endParaRPr lang="nl-BE" dirty="0"/>
          </a:p>
        </p:txBody>
      </p:sp>
      <p:sp>
        <p:nvSpPr>
          <p:cNvPr id="3" name="Tijdelijke aanduiding voor inhoud 2"/>
          <p:cNvSpPr>
            <a:spLocks noGrp="1"/>
          </p:cNvSpPr>
          <p:nvPr>
            <p:ph idx="1"/>
          </p:nvPr>
        </p:nvSpPr>
        <p:spPr>
          <a:xfrm>
            <a:off x="457200" y="1600201"/>
            <a:ext cx="8229600" cy="4632114"/>
          </a:xfrm>
        </p:spPr>
        <p:txBody>
          <a:bodyPr>
            <a:normAutofit fontScale="92500" lnSpcReduction="10000"/>
          </a:bodyPr>
          <a:lstStyle/>
          <a:p>
            <a:pPr marL="57150" indent="0">
              <a:buNone/>
            </a:pPr>
            <a:r>
              <a:rPr lang="nl-BE" dirty="0" smtClean="0"/>
              <a:t>Verschillende onderdelen </a:t>
            </a:r>
            <a:r>
              <a:rPr lang="nl-BE" dirty="0"/>
              <a:t>van de dienstverlening </a:t>
            </a:r>
            <a:r>
              <a:rPr lang="nl-BE" dirty="0" smtClean="0"/>
              <a:t>digitaal</a:t>
            </a:r>
          </a:p>
          <a:p>
            <a:pPr marL="57150" indent="0">
              <a:buNone/>
            </a:pPr>
            <a:r>
              <a:rPr lang="nl-BE" dirty="0" smtClean="0"/>
              <a:t>E-inclusie is een rode draad</a:t>
            </a:r>
            <a:endParaRPr lang="nl-BE" dirty="0"/>
          </a:p>
          <a:p>
            <a:r>
              <a:rPr lang="nl-BE" dirty="0" smtClean="0"/>
              <a:t>Versterken van competenties van klanten</a:t>
            </a:r>
          </a:p>
          <a:p>
            <a:r>
              <a:rPr lang="nl-BE" dirty="0" smtClean="0"/>
              <a:t>Hoe?</a:t>
            </a:r>
          </a:p>
          <a:p>
            <a:pPr lvl="1">
              <a:buFont typeface="Courier New" panose="02070309020205020404" pitchFamily="49" charset="0"/>
              <a:buChar char="o"/>
            </a:pPr>
            <a:r>
              <a:rPr lang="nl-BE" dirty="0" smtClean="0"/>
              <a:t>screening </a:t>
            </a:r>
            <a:r>
              <a:rPr lang="nl-BE" dirty="0"/>
              <a:t>digitale vaardigheden</a:t>
            </a:r>
          </a:p>
          <a:p>
            <a:pPr lvl="1">
              <a:buFont typeface="Courier New" panose="02070309020205020404" pitchFamily="49" charset="0"/>
              <a:buChar char="o"/>
            </a:pPr>
            <a:r>
              <a:rPr lang="nl-BE" dirty="0" smtClean="0"/>
              <a:t>gepast </a:t>
            </a:r>
            <a:r>
              <a:rPr lang="nl-BE" dirty="0"/>
              <a:t>aanbod </a:t>
            </a:r>
            <a:r>
              <a:rPr lang="nl-BE" dirty="0" smtClean="0"/>
              <a:t>bv een online </a:t>
            </a:r>
            <a:r>
              <a:rPr lang="nl-BE" dirty="0"/>
              <a:t>cursus MO</a:t>
            </a:r>
          </a:p>
          <a:p>
            <a:pPr lvl="1">
              <a:buFont typeface="Courier New" panose="02070309020205020404" pitchFamily="49" charset="0"/>
              <a:buChar char="o"/>
            </a:pPr>
            <a:r>
              <a:rPr lang="nl-BE" dirty="0" err="1" smtClean="0"/>
              <a:t>digilabo</a:t>
            </a:r>
            <a:r>
              <a:rPr lang="nl-BE" dirty="0" smtClean="0"/>
              <a:t> </a:t>
            </a:r>
            <a:r>
              <a:rPr lang="nl-BE" dirty="0"/>
              <a:t>- werken aan digitale </a:t>
            </a:r>
            <a:r>
              <a:rPr lang="nl-BE" dirty="0" smtClean="0"/>
              <a:t>vaardigheden</a:t>
            </a:r>
          </a:p>
          <a:p>
            <a:pPr lvl="1">
              <a:buFont typeface="Courier New" panose="02070309020205020404" pitchFamily="49" charset="0"/>
              <a:buChar char="o"/>
            </a:pPr>
            <a:r>
              <a:rPr lang="nl-BE" dirty="0"/>
              <a:t>o</a:t>
            </a:r>
            <a:r>
              <a:rPr lang="nl-BE" dirty="0" smtClean="0"/>
              <a:t>efenkansen doorheen het traject</a:t>
            </a:r>
          </a:p>
          <a:p>
            <a:pPr lvl="1">
              <a:buFont typeface="Courier New" panose="02070309020205020404" pitchFamily="49" charset="0"/>
              <a:buChar char="o"/>
            </a:pPr>
            <a:r>
              <a:rPr lang="nl-BE" dirty="0"/>
              <a:t>u</a:t>
            </a:r>
            <a:r>
              <a:rPr lang="nl-BE" dirty="0" smtClean="0"/>
              <a:t>itlenen tablets </a:t>
            </a:r>
            <a:r>
              <a:rPr lang="nl-BE" dirty="0" err="1" smtClean="0"/>
              <a:t>ifv</a:t>
            </a:r>
            <a:r>
              <a:rPr lang="nl-BE" dirty="0" smtClean="0"/>
              <a:t> MO</a:t>
            </a:r>
            <a:endParaRPr lang="nl-BE" dirty="0"/>
          </a:p>
          <a:p>
            <a:pPr lvl="1">
              <a:buFont typeface="Courier New" panose="02070309020205020404" pitchFamily="49" charset="0"/>
              <a:buChar char="o"/>
            </a:pP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19</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02262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2700" dirty="0" smtClean="0"/>
              <a:t/>
            </a:r>
            <a:br>
              <a:rPr lang="nl-BE" sz="2700" dirty="0" smtClean="0"/>
            </a:br>
            <a:r>
              <a:rPr lang="nl-BE" sz="4900" dirty="0" smtClean="0"/>
              <a:t>Sanctionering</a:t>
            </a:r>
            <a:endParaRPr lang="nl-BE" dirty="0"/>
          </a:p>
        </p:txBody>
      </p:sp>
      <p:sp>
        <p:nvSpPr>
          <p:cNvPr id="3" name="Tijdelijke aanduiding voor inhoud 2"/>
          <p:cNvSpPr>
            <a:spLocks noGrp="1"/>
          </p:cNvSpPr>
          <p:nvPr>
            <p:ph idx="1"/>
          </p:nvPr>
        </p:nvSpPr>
        <p:spPr/>
        <p:txBody>
          <a:bodyPr>
            <a:normAutofit/>
          </a:bodyPr>
          <a:lstStyle/>
          <a:p>
            <a:r>
              <a:rPr lang="nl-BE" dirty="0" smtClean="0"/>
              <a:t>Rechthebbende inburgeraars: </a:t>
            </a:r>
            <a:br>
              <a:rPr lang="nl-BE" dirty="0" smtClean="0"/>
            </a:br>
            <a:r>
              <a:rPr lang="nl-BE" dirty="0" smtClean="0"/>
              <a:t>geen sanctionering meer, </a:t>
            </a:r>
            <a:r>
              <a:rPr lang="nl-BE" b="1" dirty="0" smtClean="0"/>
              <a:t>tenzij</a:t>
            </a:r>
            <a:r>
              <a:rPr lang="nl-BE" dirty="0" smtClean="0"/>
              <a:t> uitkering</a:t>
            </a: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96310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smtClean="0"/>
              <a:t>Het inburgeringstraject: </a:t>
            </a:r>
            <a:br>
              <a:rPr lang="nl-BE" sz="2400" dirty="0" smtClean="0"/>
            </a:br>
            <a:r>
              <a:rPr lang="nl-BE" dirty="0" smtClean="0"/>
              <a:t>Meerwaarde</a:t>
            </a:r>
            <a:endParaRPr lang="nl-BE" sz="3600" dirty="0"/>
          </a:p>
        </p:txBody>
      </p:sp>
      <p:sp>
        <p:nvSpPr>
          <p:cNvPr id="3" name="Tijdelijke aanduiding voor inhoud 2"/>
          <p:cNvSpPr>
            <a:spLocks noGrp="1"/>
          </p:cNvSpPr>
          <p:nvPr>
            <p:ph idx="1"/>
          </p:nvPr>
        </p:nvSpPr>
        <p:spPr/>
        <p:txBody>
          <a:bodyPr>
            <a:normAutofit/>
          </a:bodyPr>
          <a:lstStyle/>
          <a:p>
            <a:r>
              <a:rPr lang="nl-BE" dirty="0"/>
              <a:t>Biedt kansen en helpt weg te </a:t>
            </a:r>
            <a:r>
              <a:rPr lang="nl-BE" dirty="0" smtClean="0"/>
              <a:t>vinden:</a:t>
            </a:r>
            <a:endParaRPr lang="nl-BE" dirty="0"/>
          </a:p>
          <a:p>
            <a:pPr lvl="1">
              <a:buFont typeface="Courier New" panose="02070309020205020404" pitchFamily="49" charset="0"/>
              <a:buChar char="o"/>
            </a:pPr>
            <a:r>
              <a:rPr lang="nl-BE" dirty="0"/>
              <a:t>w</a:t>
            </a:r>
            <a:r>
              <a:rPr lang="nl-BE" dirty="0" smtClean="0"/>
              <a:t>erken aan zelfstandigheid</a:t>
            </a:r>
            <a:endParaRPr lang="nl-BE" dirty="0"/>
          </a:p>
          <a:p>
            <a:pPr lvl="1">
              <a:buFont typeface="Courier New" panose="02070309020205020404" pitchFamily="49" charset="0"/>
              <a:buChar char="o"/>
            </a:pPr>
            <a:r>
              <a:rPr lang="nl-BE" dirty="0"/>
              <a:t>c</a:t>
            </a:r>
            <a:r>
              <a:rPr lang="nl-BE" dirty="0" smtClean="0"/>
              <a:t>ompetenties versterken</a:t>
            </a:r>
          </a:p>
          <a:p>
            <a:pPr lvl="1">
              <a:buFont typeface="Courier New" panose="02070309020205020404" pitchFamily="49" charset="0"/>
              <a:buChar char="o"/>
            </a:pPr>
            <a:r>
              <a:rPr lang="nl-BE" dirty="0"/>
              <a:t>p</a:t>
            </a:r>
            <a:r>
              <a:rPr lang="nl-BE" dirty="0" smtClean="0"/>
              <a:t>ersoonlijke aanpak</a:t>
            </a:r>
            <a:endParaRPr lang="nl-BE" dirty="0"/>
          </a:p>
          <a:p>
            <a:r>
              <a:rPr lang="nl-BE" dirty="0"/>
              <a:t>Meerwaarde </a:t>
            </a:r>
            <a:r>
              <a:rPr lang="nl-BE" dirty="0" smtClean="0"/>
              <a:t>inburgeringsattest</a:t>
            </a:r>
            <a:endParaRPr lang="nl-BE" dirty="0"/>
          </a:p>
          <a:p>
            <a:pPr lvl="1">
              <a:buFont typeface="Courier New" panose="02070309020205020404" pitchFamily="49" charset="0"/>
              <a:buChar char="o"/>
            </a:pPr>
            <a:r>
              <a:rPr lang="nl-BE" dirty="0" smtClean="0"/>
              <a:t>Belgische nationaliteit</a:t>
            </a:r>
          </a:p>
          <a:p>
            <a:pPr lvl="1">
              <a:buFont typeface="Courier New" panose="02070309020205020404" pitchFamily="49" charset="0"/>
              <a:buChar char="o"/>
            </a:pPr>
            <a:r>
              <a:rPr lang="nl-BE" dirty="0"/>
              <a:t>d</a:t>
            </a:r>
            <a:r>
              <a:rPr lang="nl-BE" dirty="0" smtClean="0"/>
              <a:t>oelen bereikt</a:t>
            </a:r>
            <a:endParaRPr lang="nl-BE" dirty="0"/>
          </a:p>
          <a:p>
            <a:pPr lvl="1">
              <a:buFont typeface="Courier New" panose="02070309020205020404" pitchFamily="49" charset="0"/>
              <a:buChar char="o"/>
            </a:pPr>
            <a:r>
              <a:rPr lang="nl-BE" dirty="0" smtClean="0"/>
              <a:t>gratis Nederlands R2</a:t>
            </a:r>
            <a:endParaRPr lang="nl-BE" dirty="0"/>
          </a:p>
          <a:p>
            <a:endParaRPr lang="nl-BE" dirty="0" smtClean="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130367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Timing</a:t>
            </a:r>
            <a:endParaRPr lang="nl-BE" dirty="0"/>
          </a:p>
        </p:txBody>
      </p:sp>
      <p:sp>
        <p:nvSpPr>
          <p:cNvPr id="3" name="Tijdelijke aanduiding voor inhoud 2"/>
          <p:cNvSpPr>
            <a:spLocks noGrp="1"/>
          </p:cNvSpPr>
          <p:nvPr>
            <p:ph idx="1"/>
          </p:nvPr>
        </p:nvSpPr>
        <p:spPr>
          <a:xfrm>
            <a:off x="457200" y="1600200"/>
            <a:ext cx="8229600" cy="4493095"/>
          </a:xfrm>
        </p:spPr>
        <p:txBody>
          <a:bodyPr>
            <a:noAutofit/>
          </a:bodyPr>
          <a:lstStyle/>
          <a:p>
            <a:r>
              <a:rPr lang="nl-BE" sz="2800" b="1" dirty="0" smtClean="0"/>
              <a:t>1 maart 2022</a:t>
            </a:r>
          </a:p>
          <a:p>
            <a:pPr lvl="1">
              <a:buFont typeface="Courier New" panose="02070309020205020404" pitchFamily="49" charset="0"/>
              <a:buChar char="o"/>
            </a:pPr>
            <a:r>
              <a:rPr lang="nl-BE" sz="2400" dirty="0" smtClean="0"/>
              <a:t>nieuwe regelgeving gestart</a:t>
            </a:r>
          </a:p>
          <a:p>
            <a:pPr lvl="1">
              <a:buFont typeface="Courier New" panose="02070309020205020404" pitchFamily="49" charset="0"/>
              <a:buChar char="o"/>
            </a:pPr>
            <a:r>
              <a:rPr lang="nl-BE" sz="2400" dirty="0"/>
              <a:t>t</a:t>
            </a:r>
            <a:r>
              <a:rPr lang="nl-BE" sz="2400" dirty="0" smtClean="0"/>
              <a:t>raject naar werk</a:t>
            </a:r>
          </a:p>
          <a:p>
            <a:pPr lvl="1">
              <a:buFont typeface="Courier New" panose="02070309020205020404" pitchFamily="49" charset="0"/>
              <a:buChar char="o"/>
            </a:pPr>
            <a:r>
              <a:rPr lang="nl-BE" sz="2400" dirty="0"/>
              <a:t>b</a:t>
            </a:r>
            <a:r>
              <a:rPr lang="nl-BE" sz="2400" dirty="0" smtClean="0"/>
              <a:t>etalen voor certificerende taaltest</a:t>
            </a:r>
          </a:p>
          <a:p>
            <a:pPr lvl="1">
              <a:buFont typeface="Courier New" panose="02070309020205020404" pitchFamily="49" charset="0"/>
              <a:buChar char="o"/>
            </a:pPr>
            <a:r>
              <a:rPr lang="nl-BE" sz="2400" dirty="0"/>
              <a:t>t</a:t>
            </a:r>
            <a:r>
              <a:rPr lang="nl-BE" sz="2400" dirty="0" smtClean="0"/>
              <a:t>est MO als vrijstellingstest + voor inburgeraars met contract vanaf maart</a:t>
            </a:r>
          </a:p>
          <a:p>
            <a:r>
              <a:rPr lang="nl-BE" sz="2800" b="1" dirty="0" smtClean="0"/>
              <a:t>1 september 2022 ???</a:t>
            </a:r>
          </a:p>
          <a:p>
            <a:pPr lvl="1">
              <a:buFont typeface="Courier New" panose="02070309020205020404" pitchFamily="49" charset="0"/>
              <a:buChar char="o"/>
            </a:pPr>
            <a:r>
              <a:rPr lang="nl-BE" sz="2400" dirty="0"/>
              <a:t>p</a:t>
            </a:r>
            <a:r>
              <a:rPr lang="nl-BE" sz="2400" dirty="0" smtClean="0"/>
              <a:t>articipatietraject</a:t>
            </a:r>
          </a:p>
          <a:p>
            <a:pPr lvl="1">
              <a:buFont typeface="Courier New" panose="02070309020205020404" pitchFamily="49" charset="0"/>
              <a:buChar char="o"/>
            </a:pPr>
            <a:r>
              <a:rPr lang="nl-BE" sz="2400" dirty="0"/>
              <a:t>b</a:t>
            </a:r>
            <a:r>
              <a:rPr lang="nl-BE" sz="2400" dirty="0" smtClean="0"/>
              <a:t>etalen voor MO en Nederlands</a:t>
            </a:r>
          </a:p>
          <a:p>
            <a:pPr lvl="1">
              <a:buFont typeface="Courier New" panose="02070309020205020404" pitchFamily="49" charset="0"/>
              <a:buChar char="o"/>
            </a:pPr>
            <a:r>
              <a:rPr lang="nl-BE" sz="2400" dirty="0"/>
              <a:t>t</a:t>
            </a:r>
            <a:r>
              <a:rPr lang="nl-BE" sz="2400" dirty="0" smtClean="0"/>
              <a:t>est MO voor alle inburgeraars</a:t>
            </a:r>
            <a:endParaRPr lang="nl-BE" sz="2400"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54297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7" y="373986"/>
            <a:ext cx="9140305" cy="6223366"/>
          </a:xfr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23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Tekstvak 7"/>
          <p:cNvSpPr txBox="1"/>
          <p:nvPr/>
        </p:nvSpPr>
        <p:spPr>
          <a:xfrm>
            <a:off x="179511" y="4365104"/>
            <a:ext cx="8958237" cy="1754326"/>
          </a:xfrm>
          <a:prstGeom prst="rect">
            <a:avLst/>
          </a:prstGeom>
          <a:solidFill>
            <a:srgbClr val="DDD4C9">
              <a:alpha val="69804"/>
            </a:srgbClr>
          </a:solidFill>
        </p:spPr>
        <p:txBody>
          <a:bodyPr wrap="square" rtlCol="0">
            <a:spAutoFit/>
          </a:bodyPr>
          <a:lstStyle/>
          <a:p>
            <a:r>
              <a:rPr lang="nl-BE" sz="4400" dirty="0" smtClean="0"/>
              <a:t>Vragen?</a:t>
            </a:r>
            <a:endParaRPr lang="nl-BE" sz="3200" dirty="0" smtClean="0"/>
          </a:p>
          <a:p>
            <a:pPr marL="457200" indent="-457200">
              <a:buFont typeface="Arial" panose="020B0604020202020204" pitchFamily="34" charset="0"/>
              <a:buChar char="•"/>
            </a:pPr>
            <a:r>
              <a:rPr lang="nl-BE" sz="3200" dirty="0" smtClean="0">
                <a:solidFill>
                  <a:srgbClr val="F05A41"/>
                </a:solidFill>
              </a:rPr>
              <a:t>Mail naar atlas@antwerpen.be</a:t>
            </a:r>
          </a:p>
          <a:p>
            <a:pPr marL="457200" indent="-457200">
              <a:buFont typeface="Arial" panose="020B0604020202020204" pitchFamily="34" charset="0"/>
              <a:buChar char="•"/>
            </a:pPr>
            <a:r>
              <a:rPr lang="nl-BE" sz="3200" dirty="0" smtClean="0">
                <a:solidFill>
                  <a:srgbClr val="F05A41"/>
                </a:solidFill>
              </a:rPr>
              <a:t>www.atlas-antwerpen.be</a:t>
            </a:r>
            <a:endParaRPr lang="nl-BE" dirty="0"/>
          </a:p>
        </p:txBody>
      </p:sp>
    </p:spTree>
    <p:extLst>
      <p:ext uri="{BB962C8B-B14F-4D97-AF65-F5344CB8AC3E}">
        <p14:creationId xmlns:p14="http://schemas.microsoft.com/office/powerpoint/2010/main" val="12773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Waarom wijzigingen?</a:t>
            </a: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NL" sz="3500" b="1" dirty="0" smtClean="0">
                <a:latin typeface="+mn-lt"/>
              </a:rPr>
              <a:t>Klantgericht inburgeringstraject</a:t>
            </a:r>
            <a:endParaRPr lang="nl-BE" sz="3500" dirty="0">
              <a:latin typeface="+mn-lt"/>
            </a:endParaRPr>
          </a:p>
          <a:p>
            <a:r>
              <a:rPr lang="nl-BE" sz="2800" i="1" dirty="0">
                <a:latin typeface="+mn-lt"/>
              </a:rPr>
              <a:t>s</a:t>
            </a:r>
            <a:r>
              <a:rPr lang="nl-BE" sz="2800" i="1" dirty="0" smtClean="0">
                <a:latin typeface="+mn-lt"/>
              </a:rPr>
              <a:t>lagkrachtiger</a:t>
            </a:r>
            <a:r>
              <a:rPr lang="nl-BE" sz="2800" dirty="0">
                <a:latin typeface="+mn-lt"/>
              </a:rPr>
              <a:t>: </a:t>
            </a:r>
            <a:r>
              <a:rPr lang="nl-BE" sz="2800" dirty="0" smtClean="0">
                <a:latin typeface="+mn-lt"/>
              </a:rPr>
              <a:t>activeren naar werk, participatie en netwerk verruimen, versterken Nederlands</a:t>
            </a:r>
            <a:endParaRPr lang="nl-BE" sz="2800" dirty="0">
              <a:latin typeface="+mn-lt"/>
            </a:endParaRPr>
          </a:p>
          <a:p>
            <a:r>
              <a:rPr lang="nl-BE" sz="2800" i="1" dirty="0" smtClean="0">
                <a:latin typeface="+mn-lt"/>
              </a:rPr>
              <a:t>gedifferentieerd</a:t>
            </a:r>
            <a:r>
              <a:rPr lang="nl-BE" sz="2800" dirty="0">
                <a:latin typeface="+mn-lt"/>
              </a:rPr>
              <a:t>: leren is mogelijk op verschillende </a:t>
            </a:r>
            <a:r>
              <a:rPr lang="nl-BE" sz="2800" dirty="0" smtClean="0">
                <a:latin typeface="+mn-lt"/>
              </a:rPr>
              <a:t>manieren - </a:t>
            </a:r>
            <a:r>
              <a:rPr lang="nl-BE" sz="2800" i="1" dirty="0" smtClean="0">
                <a:latin typeface="+mn-lt"/>
              </a:rPr>
              <a:t>maatwerk</a:t>
            </a:r>
            <a:endParaRPr lang="nl-BE" sz="2800" i="1" dirty="0">
              <a:latin typeface="+mn-lt"/>
            </a:endParaRPr>
          </a:p>
          <a:p>
            <a:r>
              <a:rPr lang="nl-BE" sz="2800" i="1" dirty="0">
                <a:latin typeface="+mn-lt"/>
              </a:rPr>
              <a:t>g</a:t>
            </a:r>
            <a:r>
              <a:rPr lang="nl-BE" sz="2800" i="1" dirty="0" smtClean="0">
                <a:latin typeface="+mn-lt"/>
              </a:rPr>
              <a:t>edigitaliseerd</a:t>
            </a:r>
            <a:r>
              <a:rPr lang="nl-BE" sz="2800" dirty="0">
                <a:latin typeface="+mn-lt"/>
              </a:rPr>
              <a:t>: cursussen maatschappelijke oriëntatie, </a:t>
            </a:r>
            <a:r>
              <a:rPr lang="nl-BE" sz="2800" dirty="0" smtClean="0">
                <a:latin typeface="+mn-lt"/>
              </a:rPr>
              <a:t>begeleiding, …</a:t>
            </a:r>
            <a:endParaRPr lang="nl-BE" sz="2800" dirty="0">
              <a:latin typeface="+mn-lt"/>
            </a:endParaRPr>
          </a:p>
          <a:p>
            <a:r>
              <a:rPr lang="nl-BE" sz="2800" i="1" dirty="0">
                <a:latin typeface="+mn-lt"/>
              </a:rPr>
              <a:t>g</a:t>
            </a:r>
            <a:r>
              <a:rPr lang="nl-BE" sz="2800" i="1" dirty="0" smtClean="0">
                <a:latin typeface="+mn-lt"/>
              </a:rPr>
              <a:t>eïntegreerd</a:t>
            </a:r>
            <a:r>
              <a:rPr lang="nl-BE" sz="2800" dirty="0">
                <a:latin typeface="+mn-lt"/>
              </a:rPr>
              <a:t>: </a:t>
            </a:r>
            <a:r>
              <a:rPr lang="nl-BE" sz="2800" dirty="0" smtClean="0">
                <a:latin typeface="+mn-lt"/>
              </a:rPr>
              <a:t>afgestemd </a:t>
            </a:r>
            <a:r>
              <a:rPr lang="nl-BE" sz="2800" dirty="0">
                <a:latin typeface="+mn-lt"/>
              </a:rPr>
              <a:t>met interne en externe </a:t>
            </a:r>
            <a:r>
              <a:rPr lang="nl-BE" sz="2800" dirty="0" smtClean="0">
                <a:latin typeface="+mn-lt"/>
              </a:rPr>
              <a:t>diensten</a:t>
            </a:r>
            <a:endParaRPr lang="nl-BE" sz="2800" dirty="0">
              <a:latin typeface="+mn-lt"/>
            </a:endParaRPr>
          </a:p>
          <a:p>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154845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smtClean="0"/>
              <a:t>Het inburgeringstraject: </a:t>
            </a:r>
            <a:br>
              <a:rPr lang="nl-BE" sz="2400" dirty="0" smtClean="0"/>
            </a:br>
            <a:r>
              <a:rPr lang="nl-BE" dirty="0"/>
              <a:t>D</a:t>
            </a:r>
            <a:r>
              <a:rPr lang="nl-BE" dirty="0" smtClean="0"/>
              <a:t>oelgroep</a:t>
            </a:r>
            <a:endParaRPr lang="nl-BE" dirty="0"/>
          </a:p>
        </p:txBody>
      </p:sp>
      <p:sp>
        <p:nvSpPr>
          <p:cNvPr id="3" name="Tijdelijke aanduiding voor inhoud 2"/>
          <p:cNvSpPr>
            <a:spLocks noGrp="1"/>
          </p:cNvSpPr>
          <p:nvPr>
            <p:ph idx="1"/>
          </p:nvPr>
        </p:nvSpPr>
        <p:spPr/>
        <p:txBody>
          <a:bodyPr/>
          <a:lstStyle/>
          <a:p>
            <a:pPr marL="0" indent="0">
              <a:buNone/>
            </a:pPr>
            <a:r>
              <a:rPr lang="nl-BE" dirty="0" smtClean="0"/>
              <a:t>Verzoekers om internationale bescherming (asielzoekers): </a:t>
            </a:r>
          </a:p>
          <a:p>
            <a:pPr lvl="1">
              <a:buFont typeface="Courier New" panose="02070309020205020404" pitchFamily="49" charset="0"/>
              <a:buChar char="o"/>
            </a:pPr>
            <a:r>
              <a:rPr lang="nl-BE" dirty="0" smtClean="0"/>
              <a:t>geen doelgroep inburgering meer vanaf </a:t>
            </a:r>
            <a:br>
              <a:rPr lang="nl-BE" dirty="0" smtClean="0"/>
            </a:br>
            <a:r>
              <a:rPr lang="nl-BE" dirty="0" smtClean="0"/>
              <a:t>1 maart 2022</a:t>
            </a:r>
          </a:p>
          <a:p>
            <a:pPr lvl="1">
              <a:buFont typeface="Courier New" panose="02070309020205020404" pitchFamily="49" charset="0"/>
              <a:buChar char="o"/>
            </a:pPr>
            <a:r>
              <a:rPr lang="nl-BE" dirty="0"/>
              <a:t>k</a:t>
            </a:r>
            <a:r>
              <a:rPr lang="nl-BE" dirty="0" smtClean="0"/>
              <a:t>unnen wel nog inschrijven voor Nederlands via Atlas</a:t>
            </a:r>
          </a:p>
          <a:p>
            <a:pPr lvl="1"/>
            <a:endParaRPr lang="nl-BE" dirty="0" smtClean="0"/>
          </a:p>
          <a:p>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91178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3100" dirty="0" smtClean="0"/>
              <a:t/>
            </a:r>
            <a:br>
              <a:rPr lang="nl-BE" sz="3100" dirty="0" smtClean="0"/>
            </a:br>
            <a:r>
              <a:rPr lang="nl-BE" sz="4900" dirty="0" smtClean="0"/>
              <a:t>Trajectonderdelen</a:t>
            </a:r>
            <a:endParaRPr lang="nl-BE" dirty="0"/>
          </a:p>
        </p:txBody>
      </p:sp>
      <p:pic>
        <p:nvPicPr>
          <p:cNvPr id="8" name="Tijdelijke aanduiding voor inhoud 7"/>
          <p:cNvPicPr>
            <a:picLocks noGrp="1" noChangeAspect="1"/>
          </p:cNvPicPr>
          <p:nvPr>
            <p:ph idx="1"/>
          </p:nvPr>
        </p:nvPicPr>
        <p:blipFill>
          <a:blip r:embed="rId3"/>
          <a:stretch>
            <a:fillRect/>
          </a:stretch>
        </p:blipFill>
        <p:spPr>
          <a:xfrm>
            <a:off x="4499992" y="1556793"/>
            <a:ext cx="3608040" cy="4536504"/>
          </a:xfrm>
          <a:prstGeom prst="rect">
            <a:avLst/>
          </a:prstGeo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43131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sz="3100" dirty="0" smtClean="0"/>
              <a:t/>
            </a:r>
            <a:br>
              <a:rPr lang="nl-BE" sz="3100" dirty="0" smtClean="0"/>
            </a:br>
            <a:r>
              <a:rPr lang="nl-BE" sz="4900" dirty="0" smtClean="0"/>
              <a:t>Trajectonderdelen</a:t>
            </a:r>
            <a:endParaRPr lang="nl-BE" dirty="0"/>
          </a:p>
        </p:txBody>
      </p:sp>
      <p:sp>
        <p:nvSpPr>
          <p:cNvPr id="3" name="Tijdelijke aanduiding voor inhoud 2"/>
          <p:cNvSpPr>
            <a:spLocks noGrp="1"/>
          </p:cNvSpPr>
          <p:nvPr>
            <p:ph idx="1"/>
          </p:nvPr>
        </p:nvSpPr>
        <p:spPr/>
        <p:txBody>
          <a:bodyPr>
            <a:normAutofit/>
          </a:bodyPr>
          <a:lstStyle/>
          <a:p>
            <a:r>
              <a:rPr lang="nl-BE" dirty="0" smtClean="0"/>
              <a:t>2 extra onderdelen:</a:t>
            </a:r>
          </a:p>
          <a:p>
            <a:pPr marL="914400" lvl="1" indent="-514350">
              <a:buFont typeface="+mj-lt"/>
              <a:buAutoNum type="arabicPeriod"/>
            </a:pPr>
            <a:r>
              <a:rPr lang="nl-BE" dirty="0" smtClean="0"/>
              <a:t>Maatschappelijke oriëntatie (MO)</a:t>
            </a:r>
          </a:p>
          <a:p>
            <a:pPr marL="914400" lvl="1" indent="-514350">
              <a:buFont typeface="+mj-lt"/>
              <a:buAutoNum type="arabicPeriod"/>
            </a:pPr>
            <a:r>
              <a:rPr lang="nl-BE" dirty="0" smtClean="0"/>
              <a:t>Nederlands</a:t>
            </a:r>
            <a:endParaRPr lang="nl-BE" dirty="0" smtClean="0">
              <a:solidFill>
                <a:srgbClr val="00B050"/>
              </a:solidFill>
            </a:endParaRPr>
          </a:p>
          <a:p>
            <a:pPr marL="914400" lvl="1" indent="-514350">
              <a:buFont typeface="+mj-lt"/>
              <a:buAutoNum type="arabicPeriod"/>
            </a:pPr>
            <a:r>
              <a:rPr lang="nl-BE" dirty="0" smtClean="0"/>
              <a:t>Traject naar werk </a:t>
            </a:r>
          </a:p>
          <a:p>
            <a:pPr marL="914400" lvl="1" indent="-514350">
              <a:buFont typeface="+mj-lt"/>
              <a:buAutoNum type="arabicPeriod"/>
            </a:pPr>
            <a:r>
              <a:rPr lang="nl-BE" dirty="0" smtClean="0"/>
              <a:t>Participatietraject</a:t>
            </a:r>
          </a:p>
          <a:p>
            <a:r>
              <a:rPr lang="nl-BE" dirty="0" smtClean="0"/>
              <a:t>4 </a:t>
            </a:r>
            <a:r>
              <a:rPr lang="nl-BE" dirty="0"/>
              <a:t>doelen die de inburgeraar moet </a:t>
            </a:r>
            <a:r>
              <a:rPr lang="nl-BE" dirty="0" smtClean="0"/>
              <a:t>behalen</a:t>
            </a:r>
          </a:p>
          <a:p>
            <a:r>
              <a:rPr lang="nl-BE" dirty="0" smtClean="0"/>
              <a:t>Doelen behaald? -&gt; Inburgeringsattest</a:t>
            </a:r>
          </a:p>
          <a:p>
            <a:pPr marL="0" indent="0">
              <a:buNone/>
            </a:pP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Tekstvak 5"/>
          <p:cNvSpPr txBox="1"/>
          <p:nvPr/>
        </p:nvSpPr>
        <p:spPr>
          <a:xfrm>
            <a:off x="4211960" y="3267961"/>
            <a:ext cx="792088" cy="276999"/>
          </a:xfrm>
          <a:prstGeom prst="rect">
            <a:avLst/>
          </a:prstGeom>
          <a:noFill/>
        </p:spPr>
        <p:txBody>
          <a:bodyPr wrap="square" rtlCol="0">
            <a:spAutoFit/>
          </a:bodyPr>
          <a:lstStyle/>
          <a:p>
            <a:r>
              <a:rPr lang="nl-BE" sz="1200" dirty="0" smtClean="0"/>
              <a:t>NIEUW</a:t>
            </a:r>
            <a:endParaRPr lang="nl-BE" sz="1600" dirty="0"/>
          </a:p>
        </p:txBody>
      </p:sp>
      <p:sp>
        <p:nvSpPr>
          <p:cNvPr id="7" name="Tekstvak 6"/>
          <p:cNvSpPr txBox="1"/>
          <p:nvPr/>
        </p:nvSpPr>
        <p:spPr>
          <a:xfrm>
            <a:off x="4211960" y="3774741"/>
            <a:ext cx="792088" cy="276999"/>
          </a:xfrm>
          <a:prstGeom prst="rect">
            <a:avLst/>
          </a:prstGeom>
          <a:noFill/>
        </p:spPr>
        <p:txBody>
          <a:bodyPr wrap="square" rtlCol="0">
            <a:spAutoFit/>
          </a:bodyPr>
          <a:lstStyle/>
          <a:p>
            <a:r>
              <a:rPr lang="nl-BE" sz="1200" dirty="0" smtClean="0"/>
              <a:t>NIEUW</a:t>
            </a:r>
            <a:endParaRPr lang="nl-BE" sz="1600" dirty="0"/>
          </a:p>
        </p:txBody>
      </p:sp>
    </p:spTree>
    <p:extLst>
      <p:ext uri="{BB962C8B-B14F-4D97-AF65-F5344CB8AC3E}">
        <p14:creationId xmlns:p14="http://schemas.microsoft.com/office/powerpoint/2010/main" val="199724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a:t/>
            </a:r>
            <a:br>
              <a:rPr lang="nl-BE" dirty="0"/>
            </a:br>
            <a:r>
              <a:rPr lang="nl-BE" sz="4900" dirty="0" smtClean="0"/>
              <a:t>1. MO</a:t>
            </a:r>
            <a:endParaRPr lang="nl-BE" sz="4900" dirty="0"/>
          </a:p>
        </p:txBody>
      </p:sp>
      <p:sp>
        <p:nvSpPr>
          <p:cNvPr id="3" name="Tijdelijke aanduiding voor inhoud 2"/>
          <p:cNvSpPr>
            <a:spLocks noGrp="1"/>
          </p:cNvSpPr>
          <p:nvPr>
            <p:ph idx="1"/>
          </p:nvPr>
        </p:nvSpPr>
        <p:spPr/>
        <p:txBody>
          <a:bodyPr>
            <a:normAutofit/>
          </a:bodyPr>
          <a:lstStyle/>
          <a:p>
            <a:r>
              <a:rPr lang="nl-BE" dirty="0" smtClean="0"/>
              <a:t>Doelen van MO zijn vastgelegd</a:t>
            </a:r>
          </a:p>
          <a:p>
            <a:r>
              <a:rPr lang="nl-BE" dirty="0"/>
              <a:t>Standaardtest</a:t>
            </a:r>
          </a:p>
          <a:p>
            <a:pPr lvl="1">
              <a:buFont typeface="Courier New" panose="02070309020205020404" pitchFamily="49" charset="0"/>
              <a:buChar char="o"/>
            </a:pPr>
            <a:r>
              <a:rPr lang="nl-BE" dirty="0"/>
              <a:t>na de cursus </a:t>
            </a:r>
          </a:p>
          <a:p>
            <a:pPr lvl="1">
              <a:buFont typeface="Courier New" panose="02070309020205020404" pitchFamily="49" charset="0"/>
              <a:buChar char="o"/>
            </a:pPr>
            <a:r>
              <a:rPr lang="nl-BE" dirty="0"/>
              <a:t>vrijstellingstest</a:t>
            </a:r>
          </a:p>
          <a:p>
            <a:pPr lvl="1">
              <a:buFont typeface="Courier New" panose="02070309020205020404" pitchFamily="49" charset="0"/>
              <a:buChar char="o"/>
            </a:pPr>
            <a:r>
              <a:rPr lang="nl-BE" dirty="0"/>
              <a:t>in eigen taal/contacttaal, digitaal</a:t>
            </a:r>
          </a:p>
          <a:p>
            <a:pPr lvl="1">
              <a:buFont typeface="Courier New" panose="02070309020205020404" pitchFamily="49" charset="0"/>
              <a:buChar char="o"/>
            </a:pPr>
            <a:r>
              <a:rPr lang="nl-BE" dirty="0"/>
              <a:t>oplossing voor cursisten met </a:t>
            </a:r>
            <a:r>
              <a:rPr lang="nl-BE" dirty="0" smtClean="0"/>
              <a:t>‘beperkte leercapaciteit’</a:t>
            </a:r>
            <a:endParaRPr lang="nl-BE" dirty="0"/>
          </a:p>
          <a:p>
            <a:r>
              <a:rPr lang="nl-BE" dirty="0" smtClean="0"/>
              <a:t>Procesevaluatie: later: % test + % PE</a:t>
            </a: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33334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a:t/>
            </a:r>
            <a:br>
              <a:rPr lang="nl-BE" dirty="0"/>
            </a:br>
            <a:r>
              <a:rPr lang="nl-BE" sz="4900" dirty="0" smtClean="0"/>
              <a:t>1. MO</a:t>
            </a:r>
            <a:endParaRPr lang="nl-BE" sz="4900" dirty="0"/>
          </a:p>
        </p:txBody>
      </p:sp>
      <p:pic>
        <p:nvPicPr>
          <p:cNvPr id="6" name="Tijdelijke aanduiding voor inhoud 5"/>
          <p:cNvPicPr>
            <a:picLocks noGrp="1" noChangeAspect="1"/>
          </p:cNvPicPr>
          <p:nvPr>
            <p:ph idx="1"/>
          </p:nvPr>
        </p:nvPicPr>
        <p:blipFill>
          <a:blip r:embed="rId3"/>
          <a:stretch>
            <a:fillRect/>
          </a:stretch>
        </p:blipFill>
        <p:spPr>
          <a:xfrm>
            <a:off x="755576" y="1556792"/>
            <a:ext cx="7931224" cy="4392487"/>
          </a:xfrm>
          <a:prstGeom prst="rect">
            <a:avLst/>
          </a:prstGeo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7</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72254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700" dirty="0"/>
              <a:t>Het inburgeringstraject: </a:t>
            </a:r>
            <a:r>
              <a:rPr lang="nl-BE" dirty="0"/>
              <a:t/>
            </a:r>
            <a:br>
              <a:rPr lang="nl-BE" dirty="0"/>
            </a:br>
            <a:r>
              <a:rPr lang="nl-BE" sz="4900" dirty="0" smtClean="0"/>
              <a:t>1. MO</a:t>
            </a:r>
            <a:endParaRPr lang="nl-BE" sz="4900"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8</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pic>
        <p:nvPicPr>
          <p:cNvPr id="11" name="Tijdelijke aanduiding voor inhoud 10"/>
          <p:cNvPicPr>
            <a:picLocks noGrp="1" noChangeAspect="1"/>
          </p:cNvPicPr>
          <p:nvPr>
            <p:ph idx="1"/>
          </p:nvPr>
        </p:nvPicPr>
        <p:blipFill>
          <a:blip r:embed="rId3"/>
          <a:stretch>
            <a:fillRect/>
          </a:stretch>
        </p:blipFill>
        <p:spPr>
          <a:xfrm>
            <a:off x="611560" y="1609825"/>
            <a:ext cx="7992888" cy="4369867"/>
          </a:xfrm>
          <a:prstGeom prst="rect">
            <a:avLst/>
          </a:prstGeom>
        </p:spPr>
      </p:pic>
    </p:spTree>
    <p:extLst>
      <p:ext uri="{BB962C8B-B14F-4D97-AF65-F5344CB8AC3E}">
        <p14:creationId xmlns:p14="http://schemas.microsoft.com/office/powerpoint/2010/main" val="145403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esjabloon">
  <a:themeElements>
    <a:clrScheme name="Atlas">
      <a:dk1>
        <a:srgbClr val="F05A4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sjabloon">
  <a:themeElements>
    <a:clrScheme name="Atlas">
      <a:dk1>
        <a:srgbClr val="F05A4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presentatiesjabloon</Template>
  <TotalTime>10683</TotalTime>
  <Words>2579</Words>
  <Application>Microsoft Office PowerPoint</Application>
  <PresentationFormat>Diavoorstelling (4:3)</PresentationFormat>
  <Paragraphs>293</Paragraphs>
  <Slides>24</Slides>
  <Notes>22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24</vt:i4>
      </vt:variant>
    </vt:vector>
  </HeadingPairs>
  <TitlesOfParts>
    <vt:vector size="30" baseType="lpstr">
      <vt:lpstr>Arial</vt:lpstr>
      <vt:lpstr>Calibri</vt:lpstr>
      <vt:lpstr>Courier New</vt:lpstr>
      <vt:lpstr>Flanders Art Sans</vt:lpstr>
      <vt:lpstr>presentatiesjabloon</vt:lpstr>
      <vt:lpstr>1_presentatiesjabloon</vt:lpstr>
      <vt:lpstr>Wijzigingen aan het inburgeringsdecreet  Wat verandert er voor Antwerpse inburgeraars?</vt:lpstr>
      <vt:lpstr>PowerPoint-presentatie</vt:lpstr>
      <vt:lpstr>Waarom wijzigingen?</vt:lpstr>
      <vt:lpstr>Het inburgeringstraject:  Doelgroep</vt:lpstr>
      <vt:lpstr>Het inburgeringstraject:  Trajectonderdelen</vt:lpstr>
      <vt:lpstr>Het inburgeringstraject:  Trajectonderdelen</vt:lpstr>
      <vt:lpstr>Het inburgeringstraject:  1. MO</vt:lpstr>
      <vt:lpstr>Het inburgeringstraject:  1. MO</vt:lpstr>
      <vt:lpstr>Het inburgeringstraject:  1. MO</vt:lpstr>
      <vt:lpstr>Het inburgeringstraject:  1. MO</vt:lpstr>
      <vt:lpstr>Het inburgeringstraject:  1. MO</vt:lpstr>
      <vt:lpstr>Het inburgeringstraject: 2. Nederlands</vt:lpstr>
      <vt:lpstr>Het inburgeringstraject:  3. Traject naar werk</vt:lpstr>
      <vt:lpstr>Het inburgeringstraject:  4. Participatietraject</vt:lpstr>
      <vt:lpstr>Het inburgeringstraject:  Inburgeringscontract</vt:lpstr>
      <vt:lpstr>Het inburgeringstraject:  Trajectbegeleiding</vt:lpstr>
      <vt:lpstr>Het inburgeringstraject:  Trajectbegeleiding</vt:lpstr>
      <vt:lpstr>Het inburgeringstraject:  Van gratis naar betalend</vt:lpstr>
      <vt:lpstr>Decreet volwassenenonderwijs</vt:lpstr>
      <vt:lpstr>Het inburgeringstraject:  Digitalisering</vt:lpstr>
      <vt:lpstr>Het inburgeringstraject:  Sanctionering</vt:lpstr>
      <vt:lpstr>Het inburgeringstraject:  Meerwaarde</vt:lpstr>
      <vt:lpstr>Timing</vt:lpstr>
      <vt:lpstr>PowerPoint-presentatie</vt:lpstr>
    </vt:vector>
  </TitlesOfParts>
  <Company>Digipolis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Farida Errazzouki</dc:creator>
  <cp:lastModifiedBy>Karine Puttemans</cp:lastModifiedBy>
  <cp:revision>1464</cp:revision>
  <cp:lastPrinted>2021-12-16T07:30:20Z</cp:lastPrinted>
  <dcterms:created xsi:type="dcterms:W3CDTF">2020-03-24T13:28:18Z</dcterms:created>
  <dcterms:modified xsi:type="dcterms:W3CDTF">2022-04-27T15:13:42Z</dcterms:modified>
  <cp:contentStatus>v0.10</cp:contentStatus>
</cp:coreProperties>
</file>