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8" r:id="rId4"/>
    <p:sldId id="370" r:id="rId5"/>
    <p:sldId id="372" r:id="rId6"/>
    <p:sldId id="311" r:id="rId7"/>
    <p:sldId id="378" r:id="rId8"/>
    <p:sldId id="353" r:id="rId9"/>
    <p:sldId id="347" r:id="rId10"/>
    <p:sldId id="361" r:id="rId11"/>
    <p:sldId id="373" r:id="rId12"/>
    <p:sldId id="359" r:id="rId13"/>
    <p:sldId id="369" r:id="rId14"/>
    <p:sldId id="356" r:id="rId15"/>
    <p:sldId id="352" r:id="rId16"/>
    <p:sldId id="357" r:id="rId17"/>
    <p:sldId id="374" r:id="rId18"/>
    <p:sldId id="379" r:id="rId19"/>
    <p:sldId id="351" r:id="rId20"/>
    <p:sldId id="380" r:id="rId21"/>
    <p:sldId id="366" r:id="rId22"/>
    <p:sldId id="383" r:id="rId23"/>
    <p:sldId id="355" r:id="rId24"/>
    <p:sldId id="381" r:id="rId25"/>
    <p:sldId id="367" r:id="rId26"/>
    <p:sldId id="384" r:id="rId27"/>
    <p:sldId id="350" r:id="rId28"/>
    <p:sldId id="382" r:id="rId29"/>
    <p:sldId id="368" r:id="rId30"/>
    <p:sldId id="385" r:id="rId31"/>
    <p:sldId id="317" r:id="rId32"/>
    <p:sldId id="266" r:id="rId33"/>
    <p:sldId id="377" r:id="rId34"/>
    <p:sldId id="278" r:id="rId35"/>
    <p:sldId id="354" r:id="rId36"/>
    <p:sldId id="321" r:id="rId37"/>
    <p:sldId id="365" r:id="rId38"/>
    <p:sldId id="325" r:id="rId39"/>
    <p:sldId id="375" r:id="rId40"/>
    <p:sldId id="376" r:id="rId4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3"/>
  </p:normalViewPr>
  <p:slideViewPr>
    <p:cSldViewPr snapToGrid="0" snapToObjects="1">
      <p:cViewPr varScale="1">
        <p:scale>
          <a:sx n="90" d="100"/>
          <a:sy n="90" d="100"/>
        </p:scale>
        <p:origin x="232"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BF17A-5346-E74D-94F6-CAEC30E642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EC35B14-FD88-324E-A781-D4FAF1A9E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4888306-854E-E14F-9BE7-7E5BBE3B8B0B}"/>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5" name="Tijdelijke aanduiding voor voettekst 4">
            <a:extLst>
              <a:ext uri="{FF2B5EF4-FFF2-40B4-BE49-F238E27FC236}">
                <a16:creationId xmlns:a16="http://schemas.microsoft.com/office/drawing/2014/main" id="{EEEF73C4-D3BC-B04C-B458-5645A8B2A8D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DDCAA9D-98AD-1C40-9132-A386FFC377A0}"/>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216678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9C68E-E6FE-D942-8D74-C935E4E8557D}"/>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429C17D-BEFF-9F4B-A312-E70599DB33D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7958024-3D4F-2A4B-93A2-93132B4BBB93}"/>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5" name="Tijdelijke aanduiding voor voettekst 4">
            <a:extLst>
              <a:ext uri="{FF2B5EF4-FFF2-40B4-BE49-F238E27FC236}">
                <a16:creationId xmlns:a16="http://schemas.microsoft.com/office/drawing/2014/main" id="{25B8E041-B126-7849-AB4E-05FA02BCE76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C739E01-1387-3B4D-99E8-64873D4B1BE7}"/>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31235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2B85942-40F3-024B-84BA-BB1E5F59E5A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A0E6464-CD11-DB47-B449-B5F23A19530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3B3047C-DC8D-1B43-8E80-C14E9EDC07B3}"/>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5" name="Tijdelijke aanduiding voor voettekst 4">
            <a:extLst>
              <a:ext uri="{FF2B5EF4-FFF2-40B4-BE49-F238E27FC236}">
                <a16:creationId xmlns:a16="http://schemas.microsoft.com/office/drawing/2014/main" id="{8790A81C-05E7-5748-8490-D0AD6F56FC3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991590E-4D77-2A41-B901-FA9DDACECC3B}"/>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16819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68584-257A-174D-AF97-4E9AC35449D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F339E9C-33BE-3446-8122-A241AF7AE2E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2D64ECA-6DA6-E541-BA1E-5878E0A5C8E4}"/>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5" name="Tijdelijke aanduiding voor voettekst 4">
            <a:extLst>
              <a:ext uri="{FF2B5EF4-FFF2-40B4-BE49-F238E27FC236}">
                <a16:creationId xmlns:a16="http://schemas.microsoft.com/office/drawing/2014/main" id="{EC889D2C-BE8C-644B-AA2E-8B51B928603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9984CB3-DB6E-644E-B07F-A13AEF77538B}"/>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389103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B71A1-F1CD-284D-8126-934F2C1B0FE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BC6FB61-DBA8-F94A-9F38-9618363929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E3FED01-A3EE-0D4A-A80F-6F8CF3B76157}"/>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5" name="Tijdelijke aanduiding voor voettekst 4">
            <a:extLst>
              <a:ext uri="{FF2B5EF4-FFF2-40B4-BE49-F238E27FC236}">
                <a16:creationId xmlns:a16="http://schemas.microsoft.com/office/drawing/2014/main" id="{AF44426D-0AEF-904E-B992-1A08FEA7222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92D288-32B3-4146-988B-531953213F6E}"/>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277481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0CEED-C7D5-2048-BD1D-85C47C85A51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F7BD655-F5D6-3344-8AE4-1F5F9A1F306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A6BC3AB1-A778-4F44-BA32-13D399760AA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B3CA33F3-0486-BD4C-81CF-02D2C6096494}"/>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6" name="Tijdelijke aanduiding voor voettekst 5">
            <a:extLst>
              <a:ext uri="{FF2B5EF4-FFF2-40B4-BE49-F238E27FC236}">
                <a16:creationId xmlns:a16="http://schemas.microsoft.com/office/drawing/2014/main" id="{4F7D724E-1A19-2B46-9EE2-FB2A6CE77EF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ABF566A-4C0E-154D-BCAD-6AD1B5FBDD9A}"/>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226395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1815D-CA88-954F-BF23-3ED98E79B794}"/>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02DC133-EDAD-704B-B2FD-8DC3D0CD9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A08ED4C-4C4C-1A4D-B0CE-704F8AB9E92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7CAE1466-AF57-9744-B4CE-D120FFA43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206A8D4-83DB-B541-B598-14F1DF94B3A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CD2E0A52-94F3-E34C-9427-0E384F1A8593}"/>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8" name="Tijdelijke aanduiding voor voettekst 7">
            <a:extLst>
              <a:ext uri="{FF2B5EF4-FFF2-40B4-BE49-F238E27FC236}">
                <a16:creationId xmlns:a16="http://schemas.microsoft.com/office/drawing/2014/main" id="{DFE6A082-1DE0-7D46-BFE7-A3C899440A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6DED8EB-EA0E-0444-AE0E-CA4354FF323F}"/>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416940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BE598-19B0-6748-ADD6-D5A85BFEB67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263E38A7-5A9F-A443-B836-79F3AD07D02F}"/>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4" name="Tijdelijke aanduiding voor voettekst 3">
            <a:extLst>
              <a:ext uri="{FF2B5EF4-FFF2-40B4-BE49-F238E27FC236}">
                <a16:creationId xmlns:a16="http://schemas.microsoft.com/office/drawing/2014/main" id="{E38BBE4F-2B8B-D54D-84C5-1F712307A580}"/>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0782ACDD-5E9E-5847-B519-8D1CF019856B}"/>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129858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F3143A-D1CE-BF43-81BE-E6E9279C9DD1}"/>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3" name="Tijdelijke aanduiding voor voettekst 2">
            <a:extLst>
              <a:ext uri="{FF2B5EF4-FFF2-40B4-BE49-F238E27FC236}">
                <a16:creationId xmlns:a16="http://schemas.microsoft.com/office/drawing/2014/main" id="{811AD246-64E0-E645-A75B-E4471226575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8BD3FA4-E156-2748-9F4A-AA7458C68744}"/>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261669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A7A96-7B74-B743-B77B-290C3B30C6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2979863-552E-CA4E-89C2-12B43C07B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CDD641D9-5C73-2148-8DCB-96530F3DD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C4467A-03A5-1E49-8166-682FA72311A9}"/>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6" name="Tijdelijke aanduiding voor voettekst 5">
            <a:extLst>
              <a:ext uri="{FF2B5EF4-FFF2-40B4-BE49-F238E27FC236}">
                <a16:creationId xmlns:a16="http://schemas.microsoft.com/office/drawing/2014/main" id="{81129958-949B-3F46-B187-568224311E5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C181359-4A3A-F44C-A0E9-90598663E756}"/>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352576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BC5C8-6C0C-CE4A-994B-3679FD081CE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1959B98B-26FD-8240-BFE2-1B2CB3FF1E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8000DE26-A767-AA49-B366-EC0E75C7B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93514C-7E9F-CC49-BF84-DD85119209CB}"/>
              </a:ext>
            </a:extLst>
          </p:cNvPr>
          <p:cNvSpPr>
            <a:spLocks noGrp="1"/>
          </p:cNvSpPr>
          <p:nvPr>
            <p:ph type="dt" sz="half" idx="10"/>
          </p:nvPr>
        </p:nvSpPr>
        <p:spPr/>
        <p:txBody>
          <a:bodyPr/>
          <a:lstStyle/>
          <a:p>
            <a:fld id="{3758C9C4-064C-9B4C-AA68-005FB4876A7B}" type="datetimeFigureOut">
              <a:rPr lang="nl-BE" smtClean="0"/>
              <a:t>26/04/2022</a:t>
            </a:fld>
            <a:endParaRPr lang="nl-BE"/>
          </a:p>
        </p:txBody>
      </p:sp>
      <p:sp>
        <p:nvSpPr>
          <p:cNvPr id="6" name="Tijdelijke aanduiding voor voettekst 5">
            <a:extLst>
              <a:ext uri="{FF2B5EF4-FFF2-40B4-BE49-F238E27FC236}">
                <a16:creationId xmlns:a16="http://schemas.microsoft.com/office/drawing/2014/main" id="{FA8C9B89-5861-5B4D-9203-30BA0A52BDC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2955ABA-7303-6A42-B36A-DD4354D92AA6}"/>
              </a:ext>
            </a:extLst>
          </p:cNvPr>
          <p:cNvSpPr>
            <a:spLocks noGrp="1"/>
          </p:cNvSpPr>
          <p:nvPr>
            <p:ph type="sldNum" sz="quarter" idx="12"/>
          </p:nvPr>
        </p:nvSpPr>
        <p:spPr/>
        <p:txBody>
          <a:bodyPr/>
          <a:lstStyle/>
          <a:p>
            <a:fld id="{C83FEE11-37A9-7D41-AA92-36875C2D7407}" type="slidenum">
              <a:rPr lang="nl-BE" smtClean="0"/>
              <a:t>‹nr.›</a:t>
            </a:fld>
            <a:endParaRPr lang="nl-BE"/>
          </a:p>
        </p:txBody>
      </p:sp>
    </p:spTree>
    <p:extLst>
      <p:ext uri="{BB962C8B-B14F-4D97-AF65-F5344CB8AC3E}">
        <p14:creationId xmlns:p14="http://schemas.microsoft.com/office/powerpoint/2010/main" val="184837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46A9F9-B9F5-4A4B-8EAE-C75C1E66C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3C45BB1-60B8-9F49-978D-72527F405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C5B7B6F-D3FA-174B-9319-893E57983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8C9C4-064C-9B4C-AA68-005FB4876A7B}" type="datetimeFigureOut">
              <a:rPr lang="nl-BE" smtClean="0"/>
              <a:t>26/04/2022</a:t>
            </a:fld>
            <a:endParaRPr lang="nl-BE"/>
          </a:p>
        </p:txBody>
      </p:sp>
      <p:sp>
        <p:nvSpPr>
          <p:cNvPr id="5" name="Tijdelijke aanduiding voor voettekst 4">
            <a:extLst>
              <a:ext uri="{FF2B5EF4-FFF2-40B4-BE49-F238E27FC236}">
                <a16:creationId xmlns:a16="http://schemas.microsoft.com/office/drawing/2014/main" id="{0FC318D4-B2AE-9C43-97A2-C959C06DAC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70F721C9-0F8A-AE4B-9DBC-1377BF133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FEE11-37A9-7D41-AA92-36875C2D7407}" type="slidenum">
              <a:rPr lang="nl-BE" smtClean="0"/>
              <a:t>‹nr.›</a:t>
            </a:fld>
            <a:endParaRPr lang="nl-BE"/>
          </a:p>
        </p:txBody>
      </p:sp>
    </p:spTree>
    <p:extLst>
      <p:ext uri="{BB962C8B-B14F-4D97-AF65-F5344CB8AC3E}">
        <p14:creationId xmlns:p14="http://schemas.microsoft.com/office/powerpoint/2010/main" val="232638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40830-9D14-0846-9FCD-7E746ECC6DA3}"/>
              </a:ext>
            </a:extLst>
          </p:cNvPr>
          <p:cNvSpPr>
            <a:spLocks noGrp="1"/>
          </p:cNvSpPr>
          <p:nvPr>
            <p:ph type="ctrTitle"/>
          </p:nvPr>
        </p:nvSpPr>
        <p:spPr>
          <a:noFill/>
        </p:spPr>
        <p:txBody>
          <a:bodyPr anchor="ctr">
            <a:normAutofit/>
          </a:bodyPr>
          <a:lstStyle/>
          <a:p>
            <a:r>
              <a:rPr lang="nl-BE" sz="10000" b="1" dirty="0">
                <a:solidFill>
                  <a:srgbClr val="080808"/>
                </a:solidFill>
              </a:rPr>
              <a:t>Praten met Kunst</a:t>
            </a:r>
          </a:p>
        </p:txBody>
      </p:sp>
      <p:sp>
        <p:nvSpPr>
          <p:cNvPr id="3" name="Ondertitel 2">
            <a:extLst>
              <a:ext uri="{FF2B5EF4-FFF2-40B4-BE49-F238E27FC236}">
                <a16:creationId xmlns:a16="http://schemas.microsoft.com/office/drawing/2014/main" id="{3F62C475-912A-714A-80D6-3EB6EC9DFEA7}"/>
              </a:ext>
            </a:extLst>
          </p:cNvPr>
          <p:cNvSpPr>
            <a:spLocks noGrp="1"/>
          </p:cNvSpPr>
          <p:nvPr>
            <p:ph type="subTitle" idx="1"/>
          </p:nvPr>
        </p:nvSpPr>
        <p:spPr>
          <a:noFill/>
        </p:spPr>
        <p:txBody>
          <a:bodyPr>
            <a:normAutofit/>
          </a:bodyPr>
          <a:lstStyle/>
          <a:p>
            <a:r>
              <a:rPr lang="nl-BE" sz="5000" dirty="0">
                <a:solidFill>
                  <a:srgbClr val="080808"/>
                </a:solidFill>
              </a:rPr>
              <a:t>Trefdag NT2</a:t>
            </a:r>
          </a:p>
        </p:txBody>
      </p:sp>
    </p:spTree>
    <p:extLst>
      <p:ext uri="{BB962C8B-B14F-4D97-AF65-F5344CB8AC3E}">
        <p14:creationId xmlns:p14="http://schemas.microsoft.com/office/powerpoint/2010/main" val="364654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589A7-6D79-B340-B53B-5CE55C9A749C}"/>
              </a:ext>
            </a:extLst>
          </p:cNvPr>
          <p:cNvSpPr>
            <a:spLocks noGrp="1"/>
          </p:cNvSpPr>
          <p:nvPr>
            <p:ph type="title"/>
          </p:nvPr>
        </p:nvSpPr>
        <p:spPr/>
        <p:txBody>
          <a:bodyPr>
            <a:normAutofit/>
          </a:bodyPr>
          <a:lstStyle/>
          <a:p>
            <a:pPr algn="ctr"/>
            <a:r>
              <a:rPr lang="nl-BE" sz="6000" b="1" dirty="0"/>
              <a:t>Vragen</a:t>
            </a:r>
          </a:p>
        </p:txBody>
      </p:sp>
      <p:sp>
        <p:nvSpPr>
          <p:cNvPr id="3" name="Tijdelijke aanduiding voor inhoud 2">
            <a:extLst>
              <a:ext uri="{FF2B5EF4-FFF2-40B4-BE49-F238E27FC236}">
                <a16:creationId xmlns:a16="http://schemas.microsoft.com/office/drawing/2014/main" id="{326FAD2B-4BDA-514A-8AA3-59F3F0702514}"/>
              </a:ext>
            </a:extLst>
          </p:cNvPr>
          <p:cNvSpPr>
            <a:spLocks noGrp="1"/>
          </p:cNvSpPr>
          <p:nvPr>
            <p:ph idx="1"/>
          </p:nvPr>
        </p:nvSpPr>
        <p:spPr/>
        <p:txBody>
          <a:bodyPr/>
          <a:lstStyle/>
          <a:p>
            <a:r>
              <a:rPr lang="nl-BE" dirty="0"/>
              <a:t>Wat gebeurt er?</a:t>
            </a:r>
          </a:p>
          <a:p>
            <a:r>
              <a:rPr lang="nl-BE" dirty="0"/>
              <a:t>Waaraan zie je dat?</a:t>
            </a:r>
          </a:p>
          <a:p>
            <a:r>
              <a:rPr lang="nl-BE" dirty="0"/>
              <a:t>Wat zie je nog meer?</a:t>
            </a:r>
          </a:p>
          <a:p>
            <a:endParaRPr lang="nl-BE" dirty="0"/>
          </a:p>
          <a:p>
            <a:r>
              <a:rPr lang="nl-BE" dirty="0"/>
              <a:t>De begeleider parafraseert</a:t>
            </a:r>
          </a:p>
          <a:p>
            <a:r>
              <a:rPr lang="nl-BE" dirty="0"/>
              <a:t>In de strikte vorm geen extra uitleg! </a:t>
            </a:r>
          </a:p>
        </p:txBody>
      </p:sp>
    </p:spTree>
    <p:extLst>
      <p:ext uri="{BB962C8B-B14F-4D97-AF65-F5344CB8AC3E}">
        <p14:creationId xmlns:p14="http://schemas.microsoft.com/office/powerpoint/2010/main" val="39223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12637-BDA1-6E45-B0D9-8446E205228B}"/>
              </a:ext>
            </a:extLst>
          </p:cNvPr>
          <p:cNvSpPr>
            <a:spLocks noGrp="1"/>
          </p:cNvSpPr>
          <p:nvPr>
            <p:ph type="title"/>
          </p:nvPr>
        </p:nvSpPr>
        <p:spPr/>
        <p:txBody>
          <a:bodyPr>
            <a:normAutofit/>
          </a:bodyPr>
          <a:lstStyle/>
          <a:p>
            <a:pPr algn="ctr"/>
            <a:r>
              <a:rPr lang="nl-BE" sz="6000" b="1" dirty="0"/>
              <a:t>Meerwaarde voor NT2</a:t>
            </a:r>
          </a:p>
        </p:txBody>
      </p:sp>
      <p:sp>
        <p:nvSpPr>
          <p:cNvPr id="3" name="Tijdelijke aanduiding voor inhoud 2">
            <a:extLst>
              <a:ext uri="{FF2B5EF4-FFF2-40B4-BE49-F238E27FC236}">
                <a16:creationId xmlns:a16="http://schemas.microsoft.com/office/drawing/2014/main" id="{21986AED-E3A6-3C46-93BA-B1526B4C9226}"/>
              </a:ext>
            </a:extLst>
          </p:cNvPr>
          <p:cNvSpPr>
            <a:spLocks noGrp="1"/>
          </p:cNvSpPr>
          <p:nvPr>
            <p:ph idx="1"/>
          </p:nvPr>
        </p:nvSpPr>
        <p:spPr/>
        <p:txBody>
          <a:bodyPr/>
          <a:lstStyle/>
          <a:p>
            <a:r>
              <a:rPr lang="nl-BE" dirty="0"/>
              <a:t>Op niveau van jouw cursisten </a:t>
            </a:r>
          </a:p>
          <a:p>
            <a:r>
              <a:rPr lang="nl-BE" dirty="0"/>
              <a:t>Rijk taalaanbod </a:t>
            </a:r>
          </a:p>
          <a:p>
            <a:r>
              <a:rPr lang="nl-BE" dirty="0"/>
              <a:t>Taalondersteunend: visueel </a:t>
            </a:r>
          </a:p>
          <a:p>
            <a:r>
              <a:rPr lang="nl-BE" dirty="0"/>
              <a:t>Impliciete feedback door parafrasering </a:t>
            </a:r>
          </a:p>
          <a:p>
            <a:r>
              <a:rPr lang="nl-BE" dirty="0"/>
              <a:t>Veel kansen tot differentiatie. Jij beslist of je meer of minder gaat framen of kaderen. </a:t>
            </a:r>
          </a:p>
          <a:p>
            <a:r>
              <a:rPr lang="nl-BE" dirty="0"/>
              <a:t>Stimulerend door veilige omgeving: veel positieve feedback, er zijn geen foute antwoorden </a:t>
            </a:r>
          </a:p>
          <a:p>
            <a:endParaRPr lang="nl-BE" dirty="0"/>
          </a:p>
        </p:txBody>
      </p:sp>
    </p:spTree>
    <p:extLst>
      <p:ext uri="{BB962C8B-B14F-4D97-AF65-F5344CB8AC3E}">
        <p14:creationId xmlns:p14="http://schemas.microsoft.com/office/powerpoint/2010/main" val="291812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2B23C-D7E5-6D48-B37F-C9A24D2E6F3B}"/>
              </a:ext>
            </a:extLst>
          </p:cNvPr>
          <p:cNvSpPr>
            <a:spLocks noGrp="1"/>
          </p:cNvSpPr>
          <p:nvPr>
            <p:ph type="title"/>
          </p:nvPr>
        </p:nvSpPr>
        <p:spPr/>
        <p:txBody>
          <a:bodyPr/>
          <a:lstStyle/>
          <a:p>
            <a:pPr algn="ctr"/>
            <a:r>
              <a:rPr lang="nl-BE" b="1" dirty="0"/>
              <a:t>Experimenteren!</a:t>
            </a:r>
          </a:p>
        </p:txBody>
      </p:sp>
      <p:sp>
        <p:nvSpPr>
          <p:cNvPr id="3" name="Tijdelijke aanduiding voor tekst 2">
            <a:extLst>
              <a:ext uri="{FF2B5EF4-FFF2-40B4-BE49-F238E27FC236}">
                <a16:creationId xmlns:a16="http://schemas.microsoft.com/office/drawing/2014/main" id="{1FA335F6-168E-184E-B3CE-A35772063D0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93421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8BBFD-8E83-A648-B643-D96DFDBDBBCC}"/>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D1D63126-2C1F-B94E-BF9A-6A6E49EDE708}"/>
              </a:ext>
            </a:extLst>
          </p:cNvPr>
          <p:cNvSpPr>
            <a:spLocks noGrp="1"/>
          </p:cNvSpPr>
          <p:nvPr>
            <p:ph type="body" idx="1"/>
          </p:nvPr>
        </p:nvSpPr>
        <p:spPr/>
        <p:txBody>
          <a:bodyPr/>
          <a:lstStyle/>
          <a:p>
            <a:endParaRPr lang="nl-BE"/>
          </a:p>
        </p:txBody>
      </p:sp>
      <p:pic>
        <p:nvPicPr>
          <p:cNvPr id="4" name="Afbeelding 3">
            <a:extLst>
              <a:ext uri="{FF2B5EF4-FFF2-40B4-BE49-F238E27FC236}">
                <a16:creationId xmlns:a16="http://schemas.microsoft.com/office/drawing/2014/main" id="{B1C71487-FF78-4D48-A792-315791BA5FE8}"/>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7881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80507-F211-C547-AEF0-155529ECE09D}"/>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32514326-3264-AF45-8AD7-3987699030DC}"/>
              </a:ext>
            </a:extLst>
          </p:cNvPr>
          <p:cNvSpPr>
            <a:spLocks noGrp="1"/>
          </p:cNvSpPr>
          <p:nvPr>
            <p:ph idx="1"/>
          </p:nvPr>
        </p:nvSpPr>
        <p:spPr/>
        <p:txBody>
          <a:bodyPr/>
          <a:lstStyle/>
          <a:p>
            <a:endParaRPr lang="nl-BE"/>
          </a:p>
        </p:txBody>
      </p:sp>
      <p:sp>
        <p:nvSpPr>
          <p:cNvPr id="4" name="Tijdelijke aanduiding voor tekst 3">
            <a:extLst>
              <a:ext uri="{FF2B5EF4-FFF2-40B4-BE49-F238E27FC236}">
                <a16:creationId xmlns:a16="http://schemas.microsoft.com/office/drawing/2014/main" id="{81105A44-4593-7643-B703-234FA8821C26}"/>
              </a:ext>
            </a:extLst>
          </p:cNvPr>
          <p:cNvSpPr>
            <a:spLocks noGrp="1"/>
          </p:cNvSpPr>
          <p:nvPr>
            <p:ph type="body" sz="half" idx="2"/>
          </p:nvPr>
        </p:nvSpPr>
        <p:spPr/>
        <p:txBody>
          <a:bodyPr>
            <a:normAutofit/>
          </a:bodyPr>
          <a:lstStyle/>
          <a:p>
            <a:endParaRPr lang="nl-BE" sz="3000" dirty="0"/>
          </a:p>
        </p:txBody>
      </p:sp>
      <p:pic>
        <p:nvPicPr>
          <p:cNvPr id="5" name="Afbeelding 4">
            <a:extLst>
              <a:ext uri="{FF2B5EF4-FFF2-40B4-BE49-F238E27FC236}">
                <a16:creationId xmlns:a16="http://schemas.microsoft.com/office/drawing/2014/main" id="{418BD354-1A95-DD41-B12E-CCB523F4BE15}"/>
              </a:ext>
            </a:extLst>
          </p:cNvPr>
          <p:cNvPicPr>
            <a:picLocks noChangeAspect="1"/>
          </p:cNvPicPr>
          <p:nvPr/>
        </p:nvPicPr>
        <p:blipFill rotWithShape="1">
          <a:blip r:embed="rId2"/>
          <a:srcRect l="5472" r="4987" b="8222"/>
          <a:stretch/>
        </p:blipFill>
        <p:spPr>
          <a:xfrm>
            <a:off x="3902868" y="-26987"/>
            <a:ext cx="4386263" cy="6857999"/>
          </a:xfrm>
          <a:prstGeom prst="rect">
            <a:avLst/>
          </a:prstGeom>
        </p:spPr>
      </p:pic>
    </p:spTree>
    <p:extLst>
      <p:ext uri="{BB962C8B-B14F-4D97-AF65-F5344CB8AC3E}">
        <p14:creationId xmlns:p14="http://schemas.microsoft.com/office/powerpoint/2010/main" val="211689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11C2CC5-B704-CC41-97E0-A695B9FDABA3}"/>
              </a:ext>
            </a:extLst>
          </p:cNvPr>
          <p:cNvSpPr>
            <a:spLocks noGrp="1"/>
          </p:cNvSpPr>
          <p:nvPr>
            <p:ph type="title"/>
          </p:nvPr>
        </p:nvSpPr>
        <p:spPr/>
        <p:txBody>
          <a:bodyPr/>
          <a:lstStyle/>
          <a:p>
            <a:endParaRPr lang="nl-BE"/>
          </a:p>
        </p:txBody>
      </p:sp>
      <p:sp>
        <p:nvSpPr>
          <p:cNvPr id="6" name="Tijdelijke aanduiding voor inhoud 5">
            <a:extLst>
              <a:ext uri="{FF2B5EF4-FFF2-40B4-BE49-F238E27FC236}">
                <a16:creationId xmlns:a16="http://schemas.microsoft.com/office/drawing/2014/main" id="{32E2ED3A-EC7F-8643-AFF2-DE97DDF10B1D}"/>
              </a:ext>
            </a:extLst>
          </p:cNvPr>
          <p:cNvSpPr>
            <a:spLocks noGrp="1"/>
          </p:cNvSpPr>
          <p:nvPr>
            <p:ph idx="1"/>
          </p:nvPr>
        </p:nvSpPr>
        <p:spPr/>
        <p:txBody>
          <a:bodyPr/>
          <a:lstStyle/>
          <a:p>
            <a:endParaRPr lang="nl-BE"/>
          </a:p>
        </p:txBody>
      </p:sp>
      <p:sp>
        <p:nvSpPr>
          <p:cNvPr id="7" name="Tijdelijke aanduiding voor tekst 6">
            <a:extLst>
              <a:ext uri="{FF2B5EF4-FFF2-40B4-BE49-F238E27FC236}">
                <a16:creationId xmlns:a16="http://schemas.microsoft.com/office/drawing/2014/main" id="{A0095E77-D37B-0345-94C4-99C7E1C607DC}"/>
              </a:ext>
            </a:extLst>
          </p:cNvPr>
          <p:cNvSpPr>
            <a:spLocks noGrp="1"/>
          </p:cNvSpPr>
          <p:nvPr>
            <p:ph type="body" sz="half" idx="2"/>
          </p:nvPr>
        </p:nvSpPr>
        <p:spPr/>
        <p:txBody>
          <a:bodyPr>
            <a:normAutofit/>
          </a:bodyPr>
          <a:lstStyle/>
          <a:p>
            <a:endParaRPr lang="nl-BE" sz="3000" dirty="0"/>
          </a:p>
        </p:txBody>
      </p:sp>
      <p:pic>
        <p:nvPicPr>
          <p:cNvPr id="4" name="Afbeelding 3">
            <a:extLst>
              <a:ext uri="{FF2B5EF4-FFF2-40B4-BE49-F238E27FC236}">
                <a16:creationId xmlns:a16="http://schemas.microsoft.com/office/drawing/2014/main" id="{E66DF9C7-1029-7247-84BD-3BAACEBEF9F3}"/>
              </a:ext>
            </a:extLst>
          </p:cNvPr>
          <p:cNvPicPr>
            <a:picLocks noChangeAspect="1"/>
          </p:cNvPicPr>
          <p:nvPr/>
        </p:nvPicPr>
        <p:blipFill>
          <a:blip r:embed="rId2"/>
          <a:stretch>
            <a:fillRect/>
          </a:stretch>
        </p:blipFill>
        <p:spPr>
          <a:xfrm>
            <a:off x="3324072" y="-17180"/>
            <a:ext cx="5543855" cy="6892360"/>
          </a:xfrm>
          <a:prstGeom prst="rect">
            <a:avLst/>
          </a:prstGeom>
        </p:spPr>
      </p:pic>
    </p:spTree>
    <p:extLst>
      <p:ext uri="{BB962C8B-B14F-4D97-AF65-F5344CB8AC3E}">
        <p14:creationId xmlns:p14="http://schemas.microsoft.com/office/powerpoint/2010/main" val="82799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4EF5D-CBE8-2640-AADC-54C792E618F5}"/>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206F7AC-2B33-284D-8643-A4B5BB7B5AAB}"/>
              </a:ext>
            </a:extLst>
          </p:cNvPr>
          <p:cNvSpPr>
            <a:spLocks noGrp="1"/>
          </p:cNvSpPr>
          <p:nvPr>
            <p:ph idx="1"/>
          </p:nvPr>
        </p:nvSpPr>
        <p:spPr/>
        <p:txBody>
          <a:bodyPr/>
          <a:lstStyle/>
          <a:p>
            <a:endParaRPr lang="nl-BE"/>
          </a:p>
        </p:txBody>
      </p:sp>
      <p:sp>
        <p:nvSpPr>
          <p:cNvPr id="4" name="Tijdelijke aanduiding voor tekst 3">
            <a:extLst>
              <a:ext uri="{FF2B5EF4-FFF2-40B4-BE49-F238E27FC236}">
                <a16:creationId xmlns:a16="http://schemas.microsoft.com/office/drawing/2014/main" id="{50A1CE92-E7DF-3545-98C2-1EFA999BE947}"/>
              </a:ext>
            </a:extLst>
          </p:cNvPr>
          <p:cNvSpPr>
            <a:spLocks noGrp="1"/>
          </p:cNvSpPr>
          <p:nvPr>
            <p:ph type="body" sz="half" idx="2"/>
          </p:nvPr>
        </p:nvSpPr>
        <p:spPr/>
        <p:txBody>
          <a:bodyPr>
            <a:normAutofit/>
          </a:bodyPr>
          <a:lstStyle/>
          <a:p>
            <a:endParaRPr lang="nl-BE" sz="3000" dirty="0"/>
          </a:p>
        </p:txBody>
      </p:sp>
      <p:pic>
        <p:nvPicPr>
          <p:cNvPr id="5" name="Afbeelding 4">
            <a:extLst>
              <a:ext uri="{FF2B5EF4-FFF2-40B4-BE49-F238E27FC236}">
                <a16:creationId xmlns:a16="http://schemas.microsoft.com/office/drawing/2014/main" id="{6D4F2C0C-EE1F-EC45-AE10-DE40A0E8B8D4}"/>
              </a:ext>
            </a:extLst>
          </p:cNvPr>
          <p:cNvPicPr>
            <a:picLocks noChangeAspect="1"/>
          </p:cNvPicPr>
          <p:nvPr/>
        </p:nvPicPr>
        <p:blipFill>
          <a:blip r:embed="rId2"/>
          <a:stretch>
            <a:fillRect/>
          </a:stretch>
        </p:blipFill>
        <p:spPr>
          <a:xfrm>
            <a:off x="3488624" y="-52265"/>
            <a:ext cx="5214752" cy="6953003"/>
          </a:xfrm>
          <a:prstGeom prst="rect">
            <a:avLst/>
          </a:prstGeom>
        </p:spPr>
      </p:pic>
    </p:spTree>
    <p:extLst>
      <p:ext uri="{BB962C8B-B14F-4D97-AF65-F5344CB8AC3E}">
        <p14:creationId xmlns:p14="http://schemas.microsoft.com/office/powerpoint/2010/main" val="98514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05C9B-4207-7840-9102-0AEAEF075E4A}"/>
              </a:ext>
            </a:extLst>
          </p:cNvPr>
          <p:cNvSpPr>
            <a:spLocks noGrp="1"/>
          </p:cNvSpPr>
          <p:nvPr>
            <p:ph type="title"/>
          </p:nvPr>
        </p:nvSpPr>
        <p:spPr/>
        <p:txBody>
          <a:bodyPr>
            <a:normAutofit/>
          </a:bodyPr>
          <a:lstStyle/>
          <a:p>
            <a:pPr algn="ctr"/>
            <a:r>
              <a:rPr lang="nl-BE" sz="6000" b="1" dirty="0"/>
              <a:t>Welk werk kiezen? </a:t>
            </a:r>
          </a:p>
        </p:txBody>
      </p:sp>
      <p:sp>
        <p:nvSpPr>
          <p:cNvPr id="3" name="Tijdelijke aanduiding voor inhoud 2">
            <a:extLst>
              <a:ext uri="{FF2B5EF4-FFF2-40B4-BE49-F238E27FC236}">
                <a16:creationId xmlns:a16="http://schemas.microsoft.com/office/drawing/2014/main" id="{B3BCE84D-7F49-9C4D-AF20-1FA73A4DCA20}"/>
              </a:ext>
            </a:extLst>
          </p:cNvPr>
          <p:cNvSpPr>
            <a:spLocks noGrp="1"/>
          </p:cNvSpPr>
          <p:nvPr>
            <p:ph idx="1"/>
          </p:nvPr>
        </p:nvSpPr>
        <p:spPr/>
        <p:txBody>
          <a:bodyPr/>
          <a:lstStyle/>
          <a:p>
            <a:r>
              <a:rPr lang="nl-BE" dirty="0"/>
              <a:t>Interesse </a:t>
            </a:r>
          </a:p>
          <a:p>
            <a:r>
              <a:rPr lang="nl-BE" dirty="0"/>
              <a:t>Weinig ervaring? -&gt; mik op herkenbaarheid, het universele karakter </a:t>
            </a:r>
          </a:p>
          <a:p>
            <a:r>
              <a:rPr lang="nl-BE" dirty="0"/>
              <a:t>Voldoende woordenschat om te kunnen vertellen, maar uitdaging mag </a:t>
            </a:r>
          </a:p>
          <a:p>
            <a:r>
              <a:rPr lang="nl-BE" dirty="0"/>
              <a:t>Werk met een ‘twist’ of een sterk verhaal </a:t>
            </a:r>
          </a:p>
          <a:p>
            <a:r>
              <a:rPr lang="nl-BE" dirty="0"/>
              <a:t>Figuratief vaak makkelijker dan abstract </a:t>
            </a:r>
          </a:p>
          <a:p>
            <a:pPr marL="0" indent="0">
              <a:buNone/>
            </a:pPr>
            <a:endParaRPr lang="nl-BE" dirty="0"/>
          </a:p>
        </p:txBody>
      </p:sp>
    </p:spTree>
    <p:extLst>
      <p:ext uri="{BB962C8B-B14F-4D97-AF65-F5344CB8AC3E}">
        <p14:creationId xmlns:p14="http://schemas.microsoft.com/office/powerpoint/2010/main" val="135246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78361-2E99-E54F-B57F-EF5BFA4863B3}"/>
              </a:ext>
            </a:extLst>
          </p:cNvPr>
          <p:cNvSpPr>
            <a:spLocks noGrp="1"/>
          </p:cNvSpPr>
          <p:nvPr>
            <p:ph type="title"/>
          </p:nvPr>
        </p:nvSpPr>
        <p:spPr/>
        <p:txBody>
          <a:bodyPr>
            <a:normAutofit/>
          </a:bodyPr>
          <a:lstStyle/>
          <a:p>
            <a:pPr algn="ctr"/>
            <a:r>
              <a:rPr lang="nl-BE" sz="10000" b="1" dirty="0"/>
              <a:t>IK BEN-gedicht</a:t>
            </a:r>
          </a:p>
        </p:txBody>
      </p:sp>
      <p:sp>
        <p:nvSpPr>
          <p:cNvPr id="3" name="Tijdelijke aanduiding voor tekst 2">
            <a:extLst>
              <a:ext uri="{FF2B5EF4-FFF2-40B4-BE49-F238E27FC236}">
                <a16:creationId xmlns:a16="http://schemas.microsoft.com/office/drawing/2014/main" id="{B798FD31-00CB-B944-B8EA-10FB91FD11ED}"/>
              </a:ext>
            </a:extLst>
          </p:cNvPr>
          <p:cNvSpPr>
            <a:spLocks noGrp="1"/>
          </p:cNvSpPr>
          <p:nvPr>
            <p:ph type="body" idx="1"/>
          </p:nvPr>
        </p:nvSpPr>
        <p:spPr/>
        <p:txBody>
          <a:bodyPr/>
          <a:lstStyle/>
          <a:p>
            <a:pPr algn="ctr"/>
            <a:r>
              <a:rPr lang="nl-BE" dirty="0">
                <a:solidFill>
                  <a:schemeClr val="tx1"/>
                </a:solidFill>
              </a:rPr>
              <a:t>Je kan ook een elfje laten schrijven</a:t>
            </a:r>
          </a:p>
        </p:txBody>
      </p:sp>
    </p:spTree>
    <p:extLst>
      <p:ext uri="{BB962C8B-B14F-4D97-AF65-F5344CB8AC3E}">
        <p14:creationId xmlns:p14="http://schemas.microsoft.com/office/powerpoint/2010/main" val="286396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B3CA759-F24D-8A48-AED6-7F8526CAEFDD}"/>
              </a:ext>
            </a:extLst>
          </p:cNvPr>
          <p:cNvSpPr>
            <a:spLocks noGrp="1"/>
          </p:cNvSpPr>
          <p:nvPr>
            <p:ph type="title"/>
          </p:nvPr>
        </p:nvSpPr>
        <p:spPr/>
        <p:txBody>
          <a:bodyPr/>
          <a:lstStyle/>
          <a:p>
            <a:endParaRPr lang="nl-BE"/>
          </a:p>
        </p:txBody>
      </p:sp>
      <p:sp>
        <p:nvSpPr>
          <p:cNvPr id="6" name="Tijdelijke aanduiding voor afbeelding 5">
            <a:extLst>
              <a:ext uri="{FF2B5EF4-FFF2-40B4-BE49-F238E27FC236}">
                <a16:creationId xmlns:a16="http://schemas.microsoft.com/office/drawing/2014/main" id="{3C756DEA-C6A4-FD47-B787-8167D7F60863}"/>
              </a:ext>
            </a:extLst>
          </p:cNvPr>
          <p:cNvSpPr>
            <a:spLocks noGrp="1"/>
          </p:cNvSpPr>
          <p:nvPr>
            <p:ph type="pic" idx="1"/>
          </p:nvPr>
        </p:nvSpPr>
        <p:spPr/>
      </p:sp>
      <p:sp>
        <p:nvSpPr>
          <p:cNvPr id="7" name="Tijdelijke aanduiding voor tekst 6">
            <a:extLst>
              <a:ext uri="{FF2B5EF4-FFF2-40B4-BE49-F238E27FC236}">
                <a16:creationId xmlns:a16="http://schemas.microsoft.com/office/drawing/2014/main" id="{34D3C138-5500-2A43-A6D5-8A3FE5870F4E}"/>
              </a:ext>
            </a:extLst>
          </p:cNvPr>
          <p:cNvSpPr>
            <a:spLocks noGrp="1"/>
          </p:cNvSpPr>
          <p:nvPr>
            <p:ph type="body" sz="half" idx="2"/>
          </p:nvPr>
        </p:nvSpPr>
        <p:spPr/>
        <p:txBody>
          <a:bodyPr>
            <a:normAutofit/>
          </a:bodyPr>
          <a:lstStyle/>
          <a:p>
            <a:endParaRPr lang="nl-BE" sz="3000" dirty="0"/>
          </a:p>
        </p:txBody>
      </p:sp>
      <p:pic>
        <p:nvPicPr>
          <p:cNvPr id="4" name="Afbeelding 3">
            <a:extLst>
              <a:ext uri="{FF2B5EF4-FFF2-40B4-BE49-F238E27FC236}">
                <a16:creationId xmlns:a16="http://schemas.microsoft.com/office/drawing/2014/main" id="{37F3C389-C2F1-DD48-86B9-FA11DC98531F}"/>
              </a:ext>
            </a:extLst>
          </p:cNvPr>
          <p:cNvPicPr>
            <a:picLocks noChangeAspect="1"/>
          </p:cNvPicPr>
          <p:nvPr/>
        </p:nvPicPr>
        <p:blipFill>
          <a:blip r:embed="rId2"/>
          <a:stretch>
            <a:fillRect/>
          </a:stretch>
        </p:blipFill>
        <p:spPr>
          <a:xfrm>
            <a:off x="3650345" y="-60325"/>
            <a:ext cx="4891310" cy="6976753"/>
          </a:xfrm>
          <a:prstGeom prst="rect">
            <a:avLst/>
          </a:prstGeom>
        </p:spPr>
      </p:pic>
    </p:spTree>
    <p:extLst>
      <p:ext uri="{BB962C8B-B14F-4D97-AF65-F5344CB8AC3E}">
        <p14:creationId xmlns:p14="http://schemas.microsoft.com/office/powerpoint/2010/main" val="313291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880E0-1F4C-4F43-935D-45FC779802CA}"/>
              </a:ext>
            </a:extLst>
          </p:cNvPr>
          <p:cNvSpPr>
            <a:spLocks noGrp="1"/>
          </p:cNvSpPr>
          <p:nvPr>
            <p:ph type="title"/>
          </p:nvPr>
        </p:nvSpPr>
        <p:spPr/>
        <p:txBody>
          <a:bodyPr>
            <a:normAutofit/>
          </a:bodyPr>
          <a:lstStyle/>
          <a:p>
            <a:pPr algn="ctr"/>
            <a:r>
              <a:rPr lang="nl-BE" sz="10000" b="1" dirty="0"/>
              <a:t>Welkom! </a:t>
            </a:r>
          </a:p>
        </p:txBody>
      </p:sp>
      <p:sp>
        <p:nvSpPr>
          <p:cNvPr id="3" name="Tijdelijke aanduiding voor tekst 2">
            <a:extLst>
              <a:ext uri="{FF2B5EF4-FFF2-40B4-BE49-F238E27FC236}">
                <a16:creationId xmlns:a16="http://schemas.microsoft.com/office/drawing/2014/main" id="{DD55EC73-62CB-2B47-8418-4935F3CFD9F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37129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3EE94-9F18-C049-9195-5451C17CE037}"/>
              </a:ext>
            </a:extLst>
          </p:cNvPr>
          <p:cNvSpPr>
            <a:spLocks noGrp="1"/>
          </p:cNvSpPr>
          <p:nvPr>
            <p:ph type="ctrTitle"/>
          </p:nvPr>
        </p:nvSpPr>
        <p:spPr>
          <a:xfrm>
            <a:off x="1524000" y="1514475"/>
            <a:ext cx="9144000" cy="2387600"/>
          </a:xfrm>
        </p:spPr>
        <p:txBody>
          <a:bodyPr>
            <a:noAutofit/>
          </a:bodyPr>
          <a:lstStyle/>
          <a:p>
            <a:r>
              <a:rPr lang="nl-BE" sz="10000" b="1" dirty="0"/>
              <a:t>Vragen aan de kunstenaar</a:t>
            </a:r>
          </a:p>
        </p:txBody>
      </p:sp>
      <p:sp>
        <p:nvSpPr>
          <p:cNvPr id="3" name="Ondertitel 2">
            <a:extLst>
              <a:ext uri="{FF2B5EF4-FFF2-40B4-BE49-F238E27FC236}">
                <a16:creationId xmlns:a16="http://schemas.microsoft.com/office/drawing/2014/main" id="{3C30429D-3D7E-F540-A649-2F7AB6FA3C67}"/>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0486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04AE12A-7ACA-F544-B5E8-388C3957EA0D}"/>
              </a:ext>
            </a:extLst>
          </p:cNvPr>
          <p:cNvSpPr>
            <a:spLocks noGrp="1"/>
          </p:cNvSpPr>
          <p:nvPr>
            <p:ph type="title"/>
          </p:nvPr>
        </p:nvSpPr>
        <p:spPr/>
        <p:txBody>
          <a:bodyPr/>
          <a:lstStyle/>
          <a:p>
            <a:endParaRPr lang="nl-BE"/>
          </a:p>
        </p:txBody>
      </p:sp>
      <p:sp>
        <p:nvSpPr>
          <p:cNvPr id="6" name="Tijdelijke aanduiding voor afbeelding 5">
            <a:extLst>
              <a:ext uri="{FF2B5EF4-FFF2-40B4-BE49-F238E27FC236}">
                <a16:creationId xmlns:a16="http://schemas.microsoft.com/office/drawing/2014/main" id="{E23D7487-A5C0-EE4C-9022-E716253B67C7}"/>
              </a:ext>
            </a:extLst>
          </p:cNvPr>
          <p:cNvSpPr>
            <a:spLocks noGrp="1"/>
          </p:cNvSpPr>
          <p:nvPr>
            <p:ph type="pic" idx="1"/>
          </p:nvPr>
        </p:nvSpPr>
        <p:spPr/>
      </p:sp>
      <p:sp>
        <p:nvSpPr>
          <p:cNvPr id="7" name="Tijdelijke aanduiding voor tekst 6">
            <a:extLst>
              <a:ext uri="{FF2B5EF4-FFF2-40B4-BE49-F238E27FC236}">
                <a16:creationId xmlns:a16="http://schemas.microsoft.com/office/drawing/2014/main" id="{4A2DAC3C-DE93-DA4B-A45E-708764A67429}"/>
              </a:ext>
            </a:extLst>
          </p:cNvPr>
          <p:cNvSpPr>
            <a:spLocks noGrp="1"/>
          </p:cNvSpPr>
          <p:nvPr>
            <p:ph type="body" sz="half" idx="2"/>
          </p:nvPr>
        </p:nvSpPr>
        <p:spPr/>
        <p:txBody>
          <a:bodyPr>
            <a:normAutofit/>
          </a:bodyPr>
          <a:lstStyle/>
          <a:p>
            <a:endParaRPr lang="nl-BE" sz="3000" dirty="0"/>
          </a:p>
        </p:txBody>
      </p:sp>
      <p:pic>
        <p:nvPicPr>
          <p:cNvPr id="4" name="Afbeelding 3">
            <a:extLst>
              <a:ext uri="{FF2B5EF4-FFF2-40B4-BE49-F238E27FC236}">
                <a16:creationId xmlns:a16="http://schemas.microsoft.com/office/drawing/2014/main" id="{11CA9D6F-6138-0349-A9DB-3AFD0BB4DC8E}"/>
              </a:ext>
            </a:extLst>
          </p:cNvPr>
          <p:cNvPicPr>
            <a:picLocks noChangeAspect="1"/>
          </p:cNvPicPr>
          <p:nvPr/>
        </p:nvPicPr>
        <p:blipFill>
          <a:blip r:embed="rId2"/>
          <a:stretch>
            <a:fillRect/>
          </a:stretch>
        </p:blipFill>
        <p:spPr>
          <a:xfrm>
            <a:off x="3524250" y="-4763"/>
            <a:ext cx="5143500" cy="6858000"/>
          </a:xfrm>
          <a:prstGeom prst="rect">
            <a:avLst/>
          </a:prstGeom>
        </p:spPr>
      </p:pic>
    </p:spTree>
    <p:extLst>
      <p:ext uri="{BB962C8B-B14F-4D97-AF65-F5344CB8AC3E}">
        <p14:creationId xmlns:p14="http://schemas.microsoft.com/office/powerpoint/2010/main" val="2106852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64262-64B7-2E47-B913-E2C3DE2543CE}"/>
              </a:ext>
            </a:extLst>
          </p:cNvPr>
          <p:cNvSpPr>
            <a:spLocks noGrp="1"/>
          </p:cNvSpPr>
          <p:nvPr>
            <p:ph type="title"/>
          </p:nvPr>
        </p:nvSpPr>
        <p:spPr/>
        <p:txBody>
          <a:bodyPr>
            <a:normAutofit/>
          </a:bodyPr>
          <a:lstStyle/>
          <a:p>
            <a:pPr algn="ctr"/>
            <a:r>
              <a:rPr lang="nl-BE" sz="10000" b="1" dirty="0"/>
              <a:t>Een kunstwerk laten praten</a:t>
            </a:r>
            <a:endParaRPr lang="nl-BE" sz="10000" dirty="0"/>
          </a:p>
        </p:txBody>
      </p:sp>
      <p:sp>
        <p:nvSpPr>
          <p:cNvPr id="3" name="Tijdelijke aanduiding voor tekst 2">
            <a:extLst>
              <a:ext uri="{FF2B5EF4-FFF2-40B4-BE49-F238E27FC236}">
                <a16:creationId xmlns:a16="http://schemas.microsoft.com/office/drawing/2014/main" id="{50748BA5-A9B4-6E48-8B5D-5CA77488B350}"/>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977342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91F48-D973-DE4E-B4B7-32AC0DD45993}"/>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77BF3DE3-F7D1-6D49-A8C3-059513285E85}"/>
              </a:ext>
            </a:extLst>
          </p:cNvPr>
          <p:cNvSpPr>
            <a:spLocks noGrp="1"/>
          </p:cNvSpPr>
          <p:nvPr>
            <p:ph idx="1"/>
          </p:nvPr>
        </p:nvSpPr>
        <p:spPr/>
        <p:txBody>
          <a:bodyPr/>
          <a:lstStyle/>
          <a:p>
            <a:endParaRPr lang="nl-BE"/>
          </a:p>
        </p:txBody>
      </p:sp>
      <p:sp>
        <p:nvSpPr>
          <p:cNvPr id="4" name="Tijdelijke aanduiding voor tekst 3">
            <a:extLst>
              <a:ext uri="{FF2B5EF4-FFF2-40B4-BE49-F238E27FC236}">
                <a16:creationId xmlns:a16="http://schemas.microsoft.com/office/drawing/2014/main" id="{F946EC31-4777-9544-9FFE-F2114956AF10}"/>
              </a:ext>
            </a:extLst>
          </p:cNvPr>
          <p:cNvSpPr>
            <a:spLocks noGrp="1"/>
          </p:cNvSpPr>
          <p:nvPr>
            <p:ph type="body" sz="half" idx="2"/>
          </p:nvPr>
        </p:nvSpPr>
        <p:spPr/>
        <p:txBody>
          <a:bodyPr>
            <a:normAutofit/>
          </a:bodyPr>
          <a:lstStyle/>
          <a:p>
            <a:endParaRPr lang="nl-BE" sz="3000" dirty="0"/>
          </a:p>
        </p:txBody>
      </p:sp>
      <p:pic>
        <p:nvPicPr>
          <p:cNvPr id="7" name="Afbeelding 6">
            <a:extLst>
              <a:ext uri="{FF2B5EF4-FFF2-40B4-BE49-F238E27FC236}">
                <a16:creationId xmlns:a16="http://schemas.microsoft.com/office/drawing/2014/main" id="{A7289ECC-6C52-8341-B881-A077C796AAE1}"/>
              </a:ext>
            </a:extLst>
          </p:cNvPr>
          <p:cNvPicPr>
            <a:picLocks noChangeAspect="1"/>
          </p:cNvPicPr>
          <p:nvPr/>
        </p:nvPicPr>
        <p:blipFill>
          <a:blip r:embed="rId2"/>
          <a:stretch>
            <a:fillRect/>
          </a:stretch>
        </p:blipFill>
        <p:spPr>
          <a:xfrm>
            <a:off x="3002756" y="0"/>
            <a:ext cx="6186488" cy="6858000"/>
          </a:xfrm>
          <a:prstGeom prst="rect">
            <a:avLst/>
          </a:prstGeom>
        </p:spPr>
      </p:pic>
    </p:spTree>
    <p:extLst>
      <p:ext uri="{BB962C8B-B14F-4D97-AF65-F5344CB8AC3E}">
        <p14:creationId xmlns:p14="http://schemas.microsoft.com/office/powerpoint/2010/main" val="126015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D1EFB-94D0-7A49-990B-F1623DD9C127}"/>
              </a:ext>
            </a:extLst>
          </p:cNvPr>
          <p:cNvSpPr>
            <a:spLocks noGrp="1"/>
          </p:cNvSpPr>
          <p:nvPr>
            <p:ph type="title"/>
          </p:nvPr>
        </p:nvSpPr>
        <p:spPr/>
        <p:txBody>
          <a:bodyPr/>
          <a:lstStyle/>
          <a:p>
            <a:pPr algn="ctr"/>
            <a:r>
              <a:rPr lang="nl-BE" b="1" dirty="0"/>
              <a:t>Ik zie ik zie wat jij niet ziet</a:t>
            </a:r>
            <a:endParaRPr lang="nl-BE" dirty="0"/>
          </a:p>
        </p:txBody>
      </p:sp>
      <p:sp>
        <p:nvSpPr>
          <p:cNvPr id="3" name="Tijdelijke aanduiding voor tekst 2">
            <a:extLst>
              <a:ext uri="{FF2B5EF4-FFF2-40B4-BE49-F238E27FC236}">
                <a16:creationId xmlns:a16="http://schemas.microsoft.com/office/drawing/2014/main" id="{6B5835AA-CBDB-A14C-98C9-910ADF48F4A6}"/>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98477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A4F51-28A0-194B-A69C-33382EAE198E}"/>
              </a:ext>
            </a:extLst>
          </p:cNvPr>
          <p:cNvSpPr>
            <a:spLocks noGrp="1"/>
          </p:cNvSpPr>
          <p:nvPr>
            <p:ph type="title"/>
          </p:nvPr>
        </p:nvSpPr>
        <p:spPr/>
        <p:txBody>
          <a:bodyPr/>
          <a:lstStyle/>
          <a:p>
            <a:endParaRPr lang="nl-BE"/>
          </a:p>
        </p:txBody>
      </p:sp>
      <p:pic>
        <p:nvPicPr>
          <p:cNvPr id="1026" name="Picture 2" descr="Modemuseum Antwerpen heropent deuren na 3,5 jaar renovatiewerken | Style |  hln.be">
            <a:extLst>
              <a:ext uri="{FF2B5EF4-FFF2-40B4-BE49-F238E27FC236}">
                <a16:creationId xmlns:a16="http://schemas.microsoft.com/office/drawing/2014/main" id="{94211222-675E-7642-96D6-6202F63DBA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5126" y="197411"/>
            <a:ext cx="5364985" cy="2790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ruimd MoMu opent met vaste expo en modefestival: “Modemuseum blijft nu  permanent open” (Antwerpen) | Gazet van Antwerpen Mobile">
            <a:extLst>
              <a:ext uri="{FF2B5EF4-FFF2-40B4-BE49-F238E27FC236}">
                <a16:creationId xmlns:a16="http://schemas.microsoft.com/office/drawing/2014/main" id="{3B47AB5B-2E0B-2A43-A16B-6158F92E9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15" y="3239858"/>
            <a:ext cx="4878774" cy="3253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vende mannequinpoppen, workshops kantklossen en 35.000 kledingstukken: na  renovatie van 3 jaar is Antwerps ModeMuseum weer open | Antwerpen | pzc.nl">
            <a:extLst>
              <a:ext uri="{FF2B5EF4-FFF2-40B4-BE49-F238E27FC236}">
                <a16:creationId xmlns:a16="http://schemas.microsoft.com/office/drawing/2014/main" id="{C7F1C80A-53E8-3342-8E7E-B35274095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13" y="3467419"/>
            <a:ext cx="4703320" cy="32530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Ma, een bezoekje waard! - Reizigersbeoordelingen - MoMu - Fashion Museum  Antwerp - Tripadvisor">
            <a:extLst>
              <a:ext uri="{FF2B5EF4-FFF2-40B4-BE49-F238E27FC236}">
                <a16:creationId xmlns:a16="http://schemas.microsoft.com/office/drawing/2014/main" id="{988E6377-6D04-2B4C-95A3-E6D451BAC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033" y="95728"/>
            <a:ext cx="4731514" cy="329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9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51EBA-6CE2-A846-A56A-47A8521992A7}"/>
              </a:ext>
            </a:extLst>
          </p:cNvPr>
          <p:cNvSpPr>
            <a:spLocks noGrp="1"/>
          </p:cNvSpPr>
          <p:nvPr>
            <p:ph type="title"/>
          </p:nvPr>
        </p:nvSpPr>
        <p:spPr/>
        <p:txBody>
          <a:bodyPr>
            <a:normAutofit/>
          </a:bodyPr>
          <a:lstStyle/>
          <a:p>
            <a:pPr algn="ctr"/>
            <a:r>
              <a:rPr lang="nl-BE" sz="10000" b="1" dirty="0"/>
              <a:t>Een nieuwe titel</a:t>
            </a:r>
            <a:endParaRPr lang="nl-BE" sz="10000" dirty="0"/>
          </a:p>
        </p:txBody>
      </p:sp>
      <p:sp>
        <p:nvSpPr>
          <p:cNvPr id="3" name="Tijdelijke aanduiding voor tekst 2">
            <a:extLst>
              <a:ext uri="{FF2B5EF4-FFF2-40B4-BE49-F238E27FC236}">
                <a16:creationId xmlns:a16="http://schemas.microsoft.com/office/drawing/2014/main" id="{8B187D7A-1BAA-A24F-A351-5DB06D47E29C}"/>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34931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75C544-9887-C841-B931-8E4639AFDF53}"/>
              </a:ext>
            </a:extLst>
          </p:cNvPr>
          <p:cNvSpPr>
            <a:spLocks noGrp="1"/>
          </p:cNvSpPr>
          <p:nvPr>
            <p:ph type="title"/>
          </p:nvPr>
        </p:nvSpPr>
        <p:spPr/>
        <p:txBody>
          <a:bodyPr/>
          <a:lstStyle/>
          <a:p>
            <a:endParaRPr lang="nl-BE" dirty="0"/>
          </a:p>
        </p:txBody>
      </p:sp>
      <p:sp>
        <p:nvSpPr>
          <p:cNvPr id="6" name="Tijdelijke aanduiding voor inhoud 5">
            <a:extLst>
              <a:ext uri="{FF2B5EF4-FFF2-40B4-BE49-F238E27FC236}">
                <a16:creationId xmlns:a16="http://schemas.microsoft.com/office/drawing/2014/main" id="{B5EA5B7D-F212-8C42-8232-7BFDBF229679}"/>
              </a:ext>
            </a:extLst>
          </p:cNvPr>
          <p:cNvSpPr>
            <a:spLocks noGrp="1"/>
          </p:cNvSpPr>
          <p:nvPr>
            <p:ph idx="1"/>
          </p:nvPr>
        </p:nvSpPr>
        <p:spPr/>
        <p:txBody>
          <a:bodyPr/>
          <a:lstStyle/>
          <a:p>
            <a:endParaRPr lang="nl-BE"/>
          </a:p>
        </p:txBody>
      </p:sp>
      <p:sp>
        <p:nvSpPr>
          <p:cNvPr id="7" name="Tijdelijke aanduiding voor tekst 6">
            <a:extLst>
              <a:ext uri="{FF2B5EF4-FFF2-40B4-BE49-F238E27FC236}">
                <a16:creationId xmlns:a16="http://schemas.microsoft.com/office/drawing/2014/main" id="{8EE86194-EEA6-5C44-A2CB-3426CD4B5999}"/>
              </a:ext>
            </a:extLst>
          </p:cNvPr>
          <p:cNvSpPr>
            <a:spLocks noGrp="1"/>
          </p:cNvSpPr>
          <p:nvPr>
            <p:ph type="body" sz="half" idx="2"/>
          </p:nvPr>
        </p:nvSpPr>
        <p:spPr/>
        <p:txBody>
          <a:bodyPr>
            <a:normAutofit/>
          </a:bodyPr>
          <a:lstStyle/>
          <a:p>
            <a:endParaRPr lang="nl-BE" sz="3000" dirty="0"/>
          </a:p>
        </p:txBody>
      </p:sp>
      <p:pic>
        <p:nvPicPr>
          <p:cNvPr id="4" name="Afbeelding 3">
            <a:extLst>
              <a:ext uri="{FF2B5EF4-FFF2-40B4-BE49-F238E27FC236}">
                <a16:creationId xmlns:a16="http://schemas.microsoft.com/office/drawing/2014/main" id="{26A62C29-7CE8-8544-BDB6-27559C17000B}"/>
              </a:ext>
            </a:extLst>
          </p:cNvPr>
          <p:cNvPicPr>
            <a:picLocks noChangeAspect="1"/>
          </p:cNvPicPr>
          <p:nvPr/>
        </p:nvPicPr>
        <p:blipFill>
          <a:blip r:embed="rId2"/>
          <a:stretch>
            <a:fillRect/>
          </a:stretch>
        </p:blipFill>
        <p:spPr>
          <a:xfrm>
            <a:off x="947351" y="0"/>
            <a:ext cx="10297298" cy="6858000"/>
          </a:xfrm>
          <a:prstGeom prst="rect">
            <a:avLst/>
          </a:prstGeom>
        </p:spPr>
      </p:pic>
    </p:spTree>
    <p:extLst>
      <p:ext uri="{BB962C8B-B14F-4D97-AF65-F5344CB8AC3E}">
        <p14:creationId xmlns:p14="http://schemas.microsoft.com/office/powerpoint/2010/main" val="734446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582BB-4932-FE49-9D02-35793704F3C7}"/>
              </a:ext>
            </a:extLst>
          </p:cNvPr>
          <p:cNvSpPr>
            <a:spLocks noGrp="1"/>
          </p:cNvSpPr>
          <p:nvPr>
            <p:ph type="title"/>
          </p:nvPr>
        </p:nvSpPr>
        <p:spPr/>
        <p:txBody>
          <a:bodyPr>
            <a:normAutofit/>
          </a:bodyPr>
          <a:lstStyle/>
          <a:p>
            <a:pPr algn="ctr"/>
            <a:r>
              <a:rPr lang="nl-BE" sz="10000" b="1" dirty="0"/>
              <a:t>Tableau vivant</a:t>
            </a:r>
          </a:p>
        </p:txBody>
      </p:sp>
      <p:sp>
        <p:nvSpPr>
          <p:cNvPr id="3" name="Tijdelijke aanduiding voor tekst 2">
            <a:extLst>
              <a:ext uri="{FF2B5EF4-FFF2-40B4-BE49-F238E27FC236}">
                <a16:creationId xmlns:a16="http://schemas.microsoft.com/office/drawing/2014/main" id="{72E1C48C-DC44-F649-A844-78F3532C4D44}"/>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944947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8A65A88-1751-F647-B44E-2980633FF593}"/>
              </a:ext>
            </a:extLst>
          </p:cNvPr>
          <p:cNvSpPr>
            <a:spLocks noGrp="1"/>
          </p:cNvSpPr>
          <p:nvPr>
            <p:ph type="title"/>
          </p:nvPr>
        </p:nvSpPr>
        <p:spPr/>
        <p:txBody>
          <a:bodyPr/>
          <a:lstStyle/>
          <a:p>
            <a:endParaRPr lang="nl-BE"/>
          </a:p>
        </p:txBody>
      </p:sp>
      <p:sp>
        <p:nvSpPr>
          <p:cNvPr id="6" name="Tijdelijke aanduiding voor afbeelding 5">
            <a:extLst>
              <a:ext uri="{FF2B5EF4-FFF2-40B4-BE49-F238E27FC236}">
                <a16:creationId xmlns:a16="http://schemas.microsoft.com/office/drawing/2014/main" id="{328CA3A6-2725-7947-8822-62ECFC5B12E2}"/>
              </a:ext>
            </a:extLst>
          </p:cNvPr>
          <p:cNvSpPr>
            <a:spLocks noGrp="1"/>
          </p:cNvSpPr>
          <p:nvPr>
            <p:ph type="pic" idx="1"/>
          </p:nvPr>
        </p:nvSpPr>
        <p:spPr/>
      </p:sp>
      <p:sp>
        <p:nvSpPr>
          <p:cNvPr id="7" name="Tijdelijke aanduiding voor tekst 6">
            <a:extLst>
              <a:ext uri="{FF2B5EF4-FFF2-40B4-BE49-F238E27FC236}">
                <a16:creationId xmlns:a16="http://schemas.microsoft.com/office/drawing/2014/main" id="{6D79DF8D-AD4F-8C42-846B-0E39720690DC}"/>
              </a:ext>
            </a:extLst>
          </p:cNvPr>
          <p:cNvSpPr>
            <a:spLocks noGrp="1"/>
          </p:cNvSpPr>
          <p:nvPr>
            <p:ph type="body" sz="half" idx="2"/>
          </p:nvPr>
        </p:nvSpPr>
        <p:spPr/>
        <p:txBody>
          <a:bodyPr/>
          <a:lstStyle/>
          <a:p>
            <a:endParaRPr lang="nl-BE" dirty="0"/>
          </a:p>
        </p:txBody>
      </p:sp>
      <p:pic>
        <p:nvPicPr>
          <p:cNvPr id="8" name="Afbeelding 7">
            <a:extLst>
              <a:ext uri="{FF2B5EF4-FFF2-40B4-BE49-F238E27FC236}">
                <a16:creationId xmlns:a16="http://schemas.microsoft.com/office/drawing/2014/main" id="{9356B4B8-8BDD-5E4E-855B-03201D8D900F}"/>
              </a:ext>
            </a:extLst>
          </p:cNvPr>
          <p:cNvPicPr>
            <a:picLocks noChangeAspect="1"/>
          </p:cNvPicPr>
          <p:nvPr/>
        </p:nvPicPr>
        <p:blipFill>
          <a:blip r:embed="rId2"/>
          <a:stretch>
            <a:fillRect/>
          </a:stretch>
        </p:blipFill>
        <p:spPr>
          <a:xfrm>
            <a:off x="270673" y="650081"/>
            <a:ext cx="11650653" cy="5557837"/>
          </a:xfrm>
          <a:prstGeom prst="rect">
            <a:avLst/>
          </a:prstGeom>
        </p:spPr>
      </p:pic>
    </p:spTree>
    <p:extLst>
      <p:ext uri="{BB962C8B-B14F-4D97-AF65-F5344CB8AC3E}">
        <p14:creationId xmlns:p14="http://schemas.microsoft.com/office/powerpoint/2010/main" val="28647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B4DDA-0332-ED48-A5E8-5CD7443D4E0C}"/>
              </a:ext>
            </a:extLst>
          </p:cNvPr>
          <p:cNvSpPr>
            <a:spLocks noGrp="1"/>
          </p:cNvSpPr>
          <p:nvPr>
            <p:ph type="title"/>
          </p:nvPr>
        </p:nvSpPr>
        <p:spPr/>
        <p:txBody>
          <a:bodyPr>
            <a:normAutofit/>
          </a:bodyPr>
          <a:lstStyle/>
          <a:p>
            <a:pPr algn="ctr"/>
            <a:r>
              <a:rPr lang="nl-BE" sz="6000" b="1" dirty="0"/>
              <a:t>Wat gaan we vandaag doen? </a:t>
            </a:r>
          </a:p>
        </p:txBody>
      </p:sp>
      <p:sp>
        <p:nvSpPr>
          <p:cNvPr id="3" name="Tijdelijke aanduiding voor inhoud 2">
            <a:extLst>
              <a:ext uri="{FF2B5EF4-FFF2-40B4-BE49-F238E27FC236}">
                <a16:creationId xmlns:a16="http://schemas.microsoft.com/office/drawing/2014/main" id="{4619C170-72D1-6947-8FEC-AB96A0CC4CA6}"/>
              </a:ext>
            </a:extLst>
          </p:cNvPr>
          <p:cNvSpPr>
            <a:spLocks noGrp="1"/>
          </p:cNvSpPr>
          <p:nvPr>
            <p:ph idx="1"/>
          </p:nvPr>
        </p:nvSpPr>
        <p:spPr/>
        <p:txBody>
          <a:bodyPr/>
          <a:lstStyle/>
          <a:p>
            <a:pPr fontAlgn="base"/>
            <a:r>
              <a:rPr lang="nl-BE" dirty="0">
                <a:latin typeface="Arial" panose="020B0604020202020204" pitchFamily="34" charset="0"/>
              </a:rPr>
              <a:t>Enkele methodieken bekijken</a:t>
            </a:r>
          </a:p>
          <a:p>
            <a:pPr fontAlgn="base"/>
            <a:r>
              <a:rPr lang="nl-BE" dirty="0">
                <a:latin typeface="Arial" panose="020B0604020202020204" pitchFamily="34" charset="0"/>
              </a:rPr>
              <a:t>Experimenteren</a:t>
            </a:r>
          </a:p>
          <a:p>
            <a:pPr fontAlgn="base"/>
            <a:r>
              <a:rPr lang="nl-BE" dirty="0">
                <a:latin typeface="Arial" panose="020B0604020202020204" pitchFamily="34" charset="0"/>
              </a:rPr>
              <a:t>Nabespreking</a:t>
            </a:r>
          </a:p>
          <a:p>
            <a:pPr fontAlgn="base"/>
            <a:endParaRPr lang="en-US" dirty="0">
              <a:latin typeface="Segoe UI" panose="020B0502040204020203" pitchFamily="34" charset="0"/>
            </a:endParaRPr>
          </a:p>
          <a:p>
            <a:pPr marL="0" indent="0" fontAlgn="base">
              <a:buNone/>
            </a:pPr>
            <a:endParaRPr lang="nl-NL" dirty="0">
              <a:latin typeface="Segoe UI" panose="020B0502040204020203" pitchFamily="34" charset="0"/>
            </a:endParaRPr>
          </a:p>
          <a:p>
            <a:pPr marL="0" indent="0">
              <a:buNone/>
            </a:pPr>
            <a:endParaRPr lang="nl-BE" dirty="0"/>
          </a:p>
        </p:txBody>
      </p:sp>
    </p:spTree>
    <p:extLst>
      <p:ext uri="{BB962C8B-B14F-4D97-AF65-F5344CB8AC3E}">
        <p14:creationId xmlns:p14="http://schemas.microsoft.com/office/powerpoint/2010/main" val="2581723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F1CE7-5784-7C4F-AF03-35C166B546D7}"/>
              </a:ext>
            </a:extLst>
          </p:cNvPr>
          <p:cNvSpPr>
            <a:spLocks noGrp="1"/>
          </p:cNvSpPr>
          <p:nvPr>
            <p:ph type="title"/>
          </p:nvPr>
        </p:nvSpPr>
        <p:spPr/>
        <p:txBody>
          <a:bodyPr>
            <a:normAutofit/>
          </a:bodyPr>
          <a:lstStyle/>
          <a:p>
            <a:pPr algn="ctr"/>
            <a:r>
              <a:rPr lang="nl-BE" sz="10000" b="1" dirty="0"/>
              <a:t>Overige opdrachten</a:t>
            </a:r>
          </a:p>
        </p:txBody>
      </p:sp>
      <p:sp>
        <p:nvSpPr>
          <p:cNvPr id="3" name="Tijdelijke aanduiding voor tekst 2">
            <a:extLst>
              <a:ext uri="{FF2B5EF4-FFF2-40B4-BE49-F238E27FC236}">
                <a16:creationId xmlns:a16="http://schemas.microsoft.com/office/drawing/2014/main" id="{B957E3F9-AD49-8D4E-8F08-9A58C494D28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892471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DF83B-5A28-7040-AADF-73CFF903A25D}"/>
              </a:ext>
            </a:extLst>
          </p:cNvPr>
          <p:cNvSpPr>
            <a:spLocks noGrp="1"/>
          </p:cNvSpPr>
          <p:nvPr>
            <p:ph type="title"/>
          </p:nvPr>
        </p:nvSpPr>
        <p:spPr/>
        <p:txBody>
          <a:bodyPr anchor="t">
            <a:normAutofit/>
          </a:bodyPr>
          <a:lstStyle/>
          <a:p>
            <a:pPr algn="ctr"/>
            <a:r>
              <a:rPr lang="nl-BE" sz="6000" b="1" dirty="0"/>
              <a:t>Kijk en associeer</a:t>
            </a:r>
          </a:p>
        </p:txBody>
      </p:sp>
      <p:sp>
        <p:nvSpPr>
          <p:cNvPr id="3" name="Tijdelijke aanduiding voor inhoud 2">
            <a:extLst>
              <a:ext uri="{FF2B5EF4-FFF2-40B4-BE49-F238E27FC236}">
                <a16:creationId xmlns:a16="http://schemas.microsoft.com/office/drawing/2014/main" id="{8BB95442-0A9F-3B47-91DD-FA26AF1718D3}"/>
              </a:ext>
            </a:extLst>
          </p:cNvPr>
          <p:cNvSpPr>
            <a:spLocks noGrp="1"/>
          </p:cNvSpPr>
          <p:nvPr>
            <p:ph idx="1"/>
          </p:nvPr>
        </p:nvSpPr>
        <p:spPr/>
        <p:txBody>
          <a:bodyPr>
            <a:normAutofit/>
          </a:bodyPr>
          <a:lstStyle/>
          <a:p>
            <a:r>
              <a:rPr lang="nl-BE" sz="2400" dirty="0"/>
              <a:t>Vertel wat je ziet.</a:t>
            </a:r>
          </a:p>
          <a:p>
            <a:pPr lvl="1"/>
            <a:r>
              <a:rPr lang="nl-BE" sz="2000" dirty="0"/>
              <a:t>Cursisten mogen niet hetzelfde zeggen. </a:t>
            </a:r>
          </a:p>
          <a:p>
            <a:pPr lvl="1"/>
            <a:r>
              <a:rPr lang="nl-BE" sz="2000" dirty="0"/>
              <a:t>Het gaat dus telkens om een ander stukje van het werk.</a:t>
            </a:r>
          </a:p>
          <a:p>
            <a:r>
              <a:rPr lang="nl-BE" sz="2400" dirty="0"/>
              <a:t>Waar moet je aan denken? </a:t>
            </a:r>
          </a:p>
          <a:p>
            <a:pPr lvl="1"/>
            <a:r>
              <a:rPr lang="nl-BE" sz="2000" dirty="0"/>
              <a:t>In deze ronde mogen ze wel herhalen. </a:t>
            </a:r>
          </a:p>
        </p:txBody>
      </p:sp>
    </p:spTree>
    <p:extLst>
      <p:ext uri="{BB962C8B-B14F-4D97-AF65-F5344CB8AC3E}">
        <p14:creationId xmlns:p14="http://schemas.microsoft.com/office/powerpoint/2010/main" val="87381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B632F-ECE2-EE4A-920C-AB799A6C1701}"/>
              </a:ext>
            </a:extLst>
          </p:cNvPr>
          <p:cNvSpPr>
            <a:spLocks noGrp="1"/>
          </p:cNvSpPr>
          <p:nvPr>
            <p:ph type="title"/>
          </p:nvPr>
        </p:nvSpPr>
        <p:spPr/>
        <p:txBody>
          <a:bodyPr anchor="t">
            <a:normAutofit/>
          </a:bodyPr>
          <a:lstStyle/>
          <a:p>
            <a:pPr algn="ctr"/>
            <a:r>
              <a:rPr lang="nl-BE" sz="6000" b="1" dirty="0"/>
              <a:t>Zich inbeelden in een figuur </a:t>
            </a:r>
          </a:p>
        </p:txBody>
      </p:sp>
      <p:sp>
        <p:nvSpPr>
          <p:cNvPr id="3" name="Tijdelijke aanduiding voor inhoud 2">
            <a:extLst>
              <a:ext uri="{FF2B5EF4-FFF2-40B4-BE49-F238E27FC236}">
                <a16:creationId xmlns:a16="http://schemas.microsoft.com/office/drawing/2014/main" id="{BA744477-EE1B-144B-8C1D-E914B0FDD11D}"/>
              </a:ext>
            </a:extLst>
          </p:cNvPr>
          <p:cNvSpPr>
            <a:spLocks noGrp="1"/>
          </p:cNvSpPr>
          <p:nvPr>
            <p:ph idx="1"/>
          </p:nvPr>
        </p:nvSpPr>
        <p:spPr/>
        <p:txBody>
          <a:bodyPr>
            <a:normAutofit/>
          </a:bodyPr>
          <a:lstStyle/>
          <a:p>
            <a:r>
              <a:rPr lang="nl-BE" sz="2400" i="1" dirty="0"/>
              <a:t>Kies iemand uit het schilderij. </a:t>
            </a:r>
          </a:p>
          <a:p>
            <a:r>
              <a:rPr lang="nl-BE" sz="2400" i="1" dirty="0"/>
              <a:t>Stel je voor dat je deze figuur bent. </a:t>
            </a:r>
          </a:p>
          <a:p>
            <a:r>
              <a:rPr lang="nl-BE" sz="2400" i="1" dirty="0"/>
              <a:t>Wat kan deze figuur zien, horen, voelen, ruiken vanaf zijn plekje op het schilderij? Wat denkt deze persoon? Wat vindt hij/zij leuk?</a:t>
            </a:r>
          </a:p>
        </p:txBody>
      </p:sp>
    </p:spTree>
    <p:extLst>
      <p:ext uri="{BB962C8B-B14F-4D97-AF65-F5344CB8AC3E}">
        <p14:creationId xmlns:p14="http://schemas.microsoft.com/office/powerpoint/2010/main" val="2200995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D6049-08C2-AA44-9044-7BC9C7C10313}"/>
              </a:ext>
            </a:extLst>
          </p:cNvPr>
          <p:cNvSpPr>
            <a:spLocks noGrp="1"/>
          </p:cNvSpPr>
          <p:nvPr>
            <p:ph type="title"/>
          </p:nvPr>
        </p:nvSpPr>
        <p:spPr/>
        <p:txBody>
          <a:bodyPr/>
          <a:lstStyle/>
          <a:p>
            <a:pPr algn="ctr"/>
            <a:r>
              <a:rPr lang="nl-BE" dirty="0"/>
              <a:t>Koppel veel terug naar de leefwereld van de cursisten!</a:t>
            </a:r>
          </a:p>
        </p:txBody>
      </p:sp>
      <p:sp>
        <p:nvSpPr>
          <p:cNvPr id="3" name="Tijdelijke aanduiding voor tekst 2">
            <a:extLst>
              <a:ext uri="{FF2B5EF4-FFF2-40B4-BE49-F238E27FC236}">
                <a16:creationId xmlns:a16="http://schemas.microsoft.com/office/drawing/2014/main" id="{A639C6CE-BE68-3D41-A200-144DD1CAD78B}"/>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974162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0F909-6D0C-AD4B-B798-D0398A828A39}"/>
              </a:ext>
            </a:extLst>
          </p:cNvPr>
          <p:cNvSpPr>
            <a:spLocks noGrp="1"/>
          </p:cNvSpPr>
          <p:nvPr>
            <p:ph type="title"/>
          </p:nvPr>
        </p:nvSpPr>
        <p:spPr/>
        <p:txBody>
          <a:bodyPr anchor="t">
            <a:normAutofit/>
          </a:bodyPr>
          <a:lstStyle/>
          <a:p>
            <a:pPr algn="ctr"/>
            <a:r>
              <a:rPr lang="nl-BE" sz="6000" b="1" dirty="0"/>
              <a:t>Praten over een bijzondere plek</a:t>
            </a:r>
          </a:p>
        </p:txBody>
      </p:sp>
      <p:sp>
        <p:nvSpPr>
          <p:cNvPr id="3" name="Tijdelijke aanduiding voor inhoud 2">
            <a:extLst>
              <a:ext uri="{FF2B5EF4-FFF2-40B4-BE49-F238E27FC236}">
                <a16:creationId xmlns:a16="http://schemas.microsoft.com/office/drawing/2014/main" id="{A5FE06B4-7A5D-2140-8CA7-83BA6A19287A}"/>
              </a:ext>
            </a:extLst>
          </p:cNvPr>
          <p:cNvSpPr>
            <a:spLocks noGrp="1"/>
          </p:cNvSpPr>
          <p:nvPr>
            <p:ph idx="1"/>
          </p:nvPr>
        </p:nvSpPr>
        <p:spPr/>
        <p:txBody>
          <a:bodyPr>
            <a:noAutofit/>
          </a:bodyPr>
          <a:lstStyle/>
          <a:p>
            <a:r>
              <a:rPr lang="nl-BE" sz="2400" dirty="0"/>
              <a:t>Bijzondere plaatsen zijn er overal. </a:t>
            </a:r>
          </a:p>
          <a:p>
            <a:r>
              <a:rPr lang="nl-BE" sz="2400" dirty="0"/>
              <a:t>Welke plaatsen zijn voor jou bijzonder? </a:t>
            </a:r>
          </a:p>
          <a:p>
            <a:r>
              <a:rPr lang="nl-BE" sz="2400" dirty="0"/>
              <a:t>Waarom vind je ze zo bijzonder?</a:t>
            </a:r>
          </a:p>
          <a:p>
            <a:r>
              <a:rPr lang="nl-BE" sz="2400" dirty="0"/>
              <a:t>Beschrijf jouw bijzondere plek, zoek/maak er een foto van of maak er een tekening van. Vertel aan een collega over die bijzondere plek.</a:t>
            </a:r>
          </a:p>
        </p:txBody>
      </p:sp>
    </p:spTree>
    <p:extLst>
      <p:ext uri="{BB962C8B-B14F-4D97-AF65-F5344CB8AC3E}">
        <p14:creationId xmlns:p14="http://schemas.microsoft.com/office/powerpoint/2010/main" val="2118937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0AF85-C09E-7B46-B8C9-50054BEB79FA}"/>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C3B01502-D68D-774D-B522-5F1EBE82B9DB}"/>
              </a:ext>
            </a:extLst>
          </p:cNvPr>
          <p:cNvSpPr>
            <a:spLocks noGrp="1"/>
          </p:cNvSpPr>
          <p:nvPr>
            <p:ph idx="1"/>
          </p:nvPr>
        </p:nvSpPr>
        <p:spPr/>
        <p:txBody>
          <a:bodyPr/>
          <a:lstStyle/>
          <a:p>
            <a:endParaRPr lang="nl-BE"/>
          </a:p>
        </p:txBody>
      </p:sp>
      <p:sp>
        <p:nvSpPr>
          <p:cNvPr id="4" name="Tijdelijke aanduiding voor tekst 3">
            <a:extLst>
              <a:ext uri="{FF2B5EF4-FFF2-40B4-BE49-F238E27FC236}">
                <a16:creationId xmlns:a16="http://schemas.microsoft.com/office/drawing/2014/main" id="{016DF62D-2A3D-2140-A0A7-5E056087E182}"/>
              </a:ext>
            </a:extLst>
          </p:cNvPr>
          <p:cNvSpPr>
            <a:spLocks noGrp="1"/>
          </p:cNvSpPr>
          <p:nvPr>
            <p:ph type="body" sz="half" idx="2"/>
          </p:nvPr>
        </p:nvSpPr>
        <p:spPr/>
        <p:txBody>
          <a:bodyPr>
            <a:normAutofit/>
          </a:bodyPr>
          <a:lstStyle/>
          <a:p>
            <a:endParaRPr lang="nl-BE" sz="3000" dirty="0"/>
          </a:p>
        </p:txBody>
      </p:sp>
      <p:pic>
        <p:nvPicPr>
          <p:cNvPr id="5" name="Afbeelding 4">
            <a:extLst>
              <a:ext uri="{FF2B5EF4-FFF2-40B4-BE49-F238E27FC236}">
                <a16:creationId xmlns:a16="http://schemas.microsoft.com/office/drawing/2014/main" id="{F8BEF9F4-1190-AA40-A6D2-8D4D7E05DF98}"/>
              </a:ext>
            </a:extLst>
          </p:cNvPr>
          <p:cNvPicPr>
            <a:picLocks noChangeAspect="1"/>
          </p:cNvPicPr>
          <p:nvPr/>
        </p:nvPicPr>
        <p:blipFill>
          <a:blip r:embed="rId2"/>
          <a:stretch>
            <a:fillRect/>
          </a:stretch>
        </p:blipFill>
        <p:spPr>
          <a:xfrm>
            <a:off x="3520440" y="204787"/>
            <a:ext cx="5151119" cy="6438899"/>
          </a:xfrm>
          <a:prstGeom prst="rect">
            <a:avLst/>
          </a:prstGeom>
        </p:spPr>
      </p:pic>
    </p:spTree>
    <p:extLst>
      <p:ext uri="{BB962C8B-B14F-4D97-AF65-F5344CB8AC3E}">
        <p14:creationId xmlns:p14="http://schemas.microsoft.com/office/powerpoint/2010/main" val="3695843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7C640-8034-6D4F-BEBF-DA90B6576B46}"/>
              </a:ext>
            </a:extLst>
          </p:cNvPr>
          <p:cNvSpPr>
            <a:spLocks noGrp="1"/>
          </p:cNvSpPr>
          <p:nvPr>
            <p:ph type="title"/>
          </p:nvPr>
        </p:nvSpPr>
        <p:spPr/>
        <p:txBody>
          <a:bodyPr anchor="t">
            <a:normAutofit/>
          </a:bodyPr>
          <a:lstStyle/>
          <a:p>
            <a:pPr algn="ctr"/>
            <a:r>
              <a:rPr lang="nl-BE" sz="6000" b="1" dirty="0"/>
              <a:t>Landschap/omgeving</a:t>
            </a:r>
          </a:p>
        </p:txBody>
      </p:sp>
      <p:sp>
        <p:nvSpPr>
          <p:cNvPr id="3" name="Tijdelijke aanduiding voor inhoud 2">
            <a:extLst>
              <a:ext uri="{FF2B5EF4-FFF2-40B4-BE49-F238E27FC236}">
                <a16:creationId xmlns:a16="http://schemas.microsoft.com/office/drawing/2014/main" id="{4CDCEF1F-C357-7041-B6DF-C358889F9C41}"/>
              </a:ext>
            </a:extLst>
          </p:cNvPr>
          <p:cNvSpPr>
            <a:spLocks noGrp="1"/>
          </p:cNvSpPr>
          <p:nvPr>
            <p:ph idx="1"/>
          </p:nvPr>
        </p:nvSpPr>
        <p:spPr/>
        <p:txBody>
          <a:bodyPr>
            <a:normAutofit/>
          </a:bodyPr>
          <a:lstStyle/>
          <a:p>
            <a:r>
              <a:rPr lang="nl-BE" sz="2400" dirty="0"/>
              <a:t>De groep staat voor een kunstwerk waarin een landschap, omgeving kan worden herkend. Bespreek met hen het landschap. Waar kom je zo een landschap tegen? Is het daar warm, koud,…? Waar zou het zijn op de wereld? </a:t>
            </a:r>
          </a:p>
          <a:p>
            <a:r>
              <a:rPr lang="nl-BE" sz="2400" dirty="0"/>
              <a:t>Vraag hen nu: Wat zou jij schilderen als je jouw buurt, jouw land (van geboorte) moet schilderen, tekenen? </a:t>
            </a:r>
          </a:p>
          <a:p>
            <a:r>
              <a:rPr lang="nl-BE" sz="2400" dirty="0"/>
              <a:t>Vraag bij uitbreiding ook naar het weer, hoe de mensen zijn,…? Als je België of Antwerpen zou moeten schilderen, hoe ziet dat eruit? (…) Hoe zijn de Belgen voor jullie? … </a:t>
            </a:r>
          </a:p>
          <a:p>
            <a:pPr marL="0" indent="0">
              <a:buNone/>
            </a:pPr>
            <a:endParaRPr lang="nl-BE" sz="800" dirty="0"/>
          </a:p>
        </p:txBody>
      </p:sp>
    </p:spTree>
    <p:extLst>
      <p:ext uri="{BB962C8B-B14F-4D97-AF65-F5344CB8AC3E}">
        <p14:creationId xmlns:p14="http://schemas.microsoft.com/office/powerpoint/2010/main" val="3882426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842E256-DEAB-6C4B-A46C-FB7E078380CD}"/>
              </a:ext>
            </a:extLst>
          </p:cNvPr>
          <p:cNvSpPr>
            <a:spLocks noGrp="1"/>
          </p:cNvSpPr>
          <p:nvPr>
            <p:ph type="title"/>
          </p:nvPr>
        </p:nvSpPr>
        <p:spPr/>
        <p:txBody>
          <a:bodyPr/>
          <a:lstStyle/>
          <a:p>
            <a:endParaRPr lang="nl-BE"/>
          </a:p>
        </p:txBody>
      </p:sp>
      <p:sp>
        <p:nvSpPr>
          <p:cNvPr id="9" name="Tijdelijke aanduiding voor afbeelding 8">
            <a:extLst>
              <a:ext uri="{FF2B5EF4-FFF2-40B4-BE49-F238E27FC236}">
                <a16:creationId xmlns:a16="http://schemas.microsoft.com/office/drawing/2014/main" id="{B9F7FDEF-88DD-6B4A-9160-FF0256ACBCC4}"/>
              </a:ext>
            </a:extLst>
          </p:cNvPr>
          <p:cNvSpPr>
            <a:spLocks noGrp="1"/>
          </p:cNvSpPr>
          <p:nvPr>
            <p:ph type="pic" idx="1"/>
          </p:nvPr>
        </p:nvSpPr>
        <p:spPr/>
      </p:sp>
      <p:sp>
        <p:nvSpPr>
          <p:cNvPr id="10" name="Tijdelijke aanduiding voor tekst 9">
            <a:extLst>
              <a:ext uri="{FF2B5EF4-FFF2-40B4-BE49-F238E27FC236}">
                <a16:creationId xmlns:a16="http://schemas.microsoft.com/office/drawing/2014/main" id="{C20FB403-7AEC-9B45-BF05-90A6DB79FF14}"/>
              </a:ext>
            </a:extLst>
          </p:cNvPr>
          <p:cNvSpPr>
            <a:spLocks noGrp="1"/>
          </p:cNvSpPr>
          <p:nvPr>
            <p:ph type="body" sz="half" idx="2"/>
          </p:nvPr>
        </p:nvSpPr>
        <p:spPr/>
        <p:txBody>
          <a:bodyPr>
            <a:normAutofit/>
          </a:bodyPr>
          <a:lstStyle/>
          <a:p>
            <a:endParaRPr lang="nl-BE" sz="3000" dirty="0"/>
          </a:p>
        </p:txBody>
      </p:sp>
      <p:pic>
        <p:nvPicPr>
          <p:cNvPr id="4" name="Afbeelding 3">
            <a:extLst>
              <a:ext uri="{FF2B5EF4-FFF2-40B4-BE49-F238E27FC236}">
                <a16:creationId xmlns:a16="http://schemas.microsoft.com/office/drawing/2014/main" id="{9C24977B-64B3-6E47-8ECA-B9752BF44F64}"/>
              </a:ext>
            </a:extLst>
          </p:cNvPr>
          <p:cNvPicPr>
            <a:picLocks noChangeAspect="1"/>
          </p:cNvPicPr>
          <p:nvPr/>
        </p:nvPicPr>
        <p:blipFill>
          <a:blip r:embed="rId2"/>
          <a:stretch>
            <a:fillRect/>
          </a:stretch>
        </p:blipFill>
        <p:spPr>
          <a:xfrm>
            <a:off x="1519625" y="249377"/>
            <a:ext cx="9152750" cy="6349720"/>
          </a:xfrm>
          <a:prstGeom prst="rect">
            <a:avLst/>
          </a:prstGeom>
        </p:spPr>
      </p:pic>
    </p:spTree>
    <p:extLst>
      <p:ext uri="{BB962C8B-B14F-4D97-AF65-F5344CB8AC3E}">
        <p14:creationId xmlns:p14="http://schemas.microsoft.com/office/powerpoint/2010/main" val="4138022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62B80-34F2-1849-BB69-CD22C4931409}"/>
              </a:ext>
            </a:extLst>
          </p:cNvPr>
          <p:cNvSpPr>
            <a:spLocks noGrp="1"/>
          </p:cNvSpPr>
          <p:nvPr>
            <p:ph type="title"/>
          </p:nvPr>
        </p:nvSpPr>
        <p:spPr/>
        <p:txBody>
          <a:bodyPr anchor="t">
            <a:normAutofit/>
          </a:bodyPr>
          <a:lstStyle/>
          <a:p>
            <a:pPr algn="ctr"/>
            <a:r>
              <a:rPr lang="nl-BE" sz="6000" b="1" dirty="0"/>
              <a:t>Een discussie met stellingen</a:t>
            </a:r>
          </a:p>
        </p:txBody>
      </p:sp>
      <p:sp>
        <p:nvSpPr>
          <p:cNvPr id="3" name="Tijdelijke aanduiding voor inhoud 2">
            <a:extLst>
              <a:ext uri="{FF2B5EF4-FFF2-40B4-BE49-F238E27FC236}">
                <a16:creationId xmlns:a16="http://schemas.microsoft.com/office/drawing/2014/main" id="{987B8338-B533-894C-AE9A-4A70972EF125}"/>
              </a:ext>
            </a:extLst>
          </p:cNvPr>
          <p:cNvSpPr>
            <a:spLocks noGrp="1"/>
          </p:cNvSpPr>
          <p:nvPr>
            <p:ph idx="1"/>
          </p:nvPr>
        </p:nvSpPr>
        <p:spPr/>
        <p:txBody>
          <a:bodyPr>
            <a:normAutofit/>
          </a:bodyPr>
          <a:lstStyle/>
          <a:p>
            <a:r>
              <a:rPr lang="nl-BE" sz="3500" dirty="0"/>
              <a:t>Lees een stelling voor en laat hen positie innemen</a:t>
            </a:r>
          </a:p>
          <a:p>
            <a:r>
              <a:rPr lang="nl-BE" sz="3500" dirty="0"/>
              <a:t>Vraag waarom </a:t>
            </a:r>
          </a:p>
          <a:p>
            <a:pPr lvl="1"/>
            <a:r>
              <a:rPr lang="nl-BE" sz="3500" dirty="0"/>
              <a:t>Een museum is niet voor kinderen</a:t>
            </a:r>
            <a:r>
              <a:rPr lang="nl-BE" sz="3100" dirty="0"/>
              <a:t>.</a:t>
            </a:r>
          </a:p>
          <a:p>
            <a:pPr lvl="1"/>
            <a:r>
              <a:rPr lang="nl-BE" sz="3500" dirty="0"/>
              <a:t>Kunstwerken moeten mooi zijn.</a:t>
            </a:r>
          </a:p>
          <a:p>
            <a:pPr lvl="1"/>
            <a:r>
              <a:rPr lang="nl-BE" sz="3500" dirty="0"/>
              <a:t>Kunst is ook een beetje politiek. </a:t>
            </a:r>
          </a:p>
          <a:p>
            <a:pPr lvl="1"/>
            <a:r>
              <a:rPr lang="nl-BE" sz="3500" dirty="0"/>
              <a:t>Kunst is belangrijk.</a:t>
            </a:r>
          </a:p>
          <a:p>
            <a:endParaRPr lang="nl-BE" sz="700" dirty="0"/>
          </a:p>
        </p:txBody>
      </p:sp>
    </p:spTree>
    <p:extLst>
      <p:ext uri="{BB962C8B-B14F-4D97-AF65-F5344CB8AC3E}">
        <p14:creationId xmlns:p14="http://schemas.microsoft.com/office/powerpoint/2010/main" val="1610756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D06B6-4B17-934B-9312-B901F98136A8}"/>
              </a:ext>
            </a:extLst>
          </p:cNvPr>
          <p:cNvSpPr>
            <a:spLocks noGrp="1"/>
          </p:cNvSpPr>
          <p:nvPr>
            <p:ph type="title"/>
          </p:nvPr>
        </p:nvSpPr>
        <p:spPr/>
        <p:txBody>
          <a:bodyPr>
            <a:normAutofit/>
          </a:bodyPr>
          <a:lstStyle/>
          <a:p>
            <a:pPr algn="ctr"/>
            <a:r>
              <a:rPr lang="nl-BE" sz="6000" b="1" dirty="0"/>
              <a:t>Suggesties voor de klas</a:t>
            </a:r>
          </a:p>
        </p:txBody>
      </p:sp>
      <p:sp>
        <p:nvSpPr>
          <p:cNvPr id="3" name="Tijdelijke aanduiding voor inhoud 2">
            <a:extLst>
              <a:ext uri="{FF2B5EF4-FFF2-40B4-BE49-F238E27FC236}">
                <a16:creationId xmlns:a16="http://schemas.microsoft.com/office/drawing/2014/main" id="{D5A7A205-D115-2A42-A153-A54D99F06CF2}"/>
              </a:ext>
            </a:extLst>
          </p:cNvPr>
          <p:cNvSpPr>
            <a:spLocks noGrp="1"/>
          </p:cNvSpPr>
          <p:nvPr>
            <p:ph idx="1"/>
          </p:nvPr>
        </p:nvSpPr>
        <p:spPr/>
        <p:txBody>
          <a:bodyPr/>
          <a:lstStyle/>
          <a:p>
            <a:r>
              <a:rPr lang="nl-BE" dirty="0"/>
              <a:t>Kunstwerk van de week, met wisselende opdracht </a:t>
            </a:r>
          </a:p>
          <a:p>
            <a:r>
              <a:rPr lang="nl-BE" dirty="0"/>
              <a:t>Kunstwissel met collega-docent </a:t>
            </a:r>
          </a:p>
          <a:p>
            <a:endParaRPr lang="nl-BE" dirty="0"/>
          </a:p>
        </p:txBody>
      </p:sp>
    </p:spTree>
    <p:extLst>
      <p:ext uri="{BB962C8B-B14F-4D97-AF65-F5344CB8AC3E}">
        <p14:creationId xmlns:p14="http://schemas.microsoft.com/office/powerpoint/2010/main" val="23777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A6F61-DC97-6D48-BE5F-A966E568460B}"/>
              </a:ext>
            </a:extLst>
          </p:cNvPr>
          <p:cNvSpPr>
            <a:spLocks noGrp="1"/>
          </p:cNvSpPr>
          <p:nvPr>
            <p:ph type="title"/>
          </p:nvPr>
        </p:nvSpPr>
        <p:spPr/>
        <p:txBody>
          <a:bodyPr>
            <a:normAutofit/>
          </a:bodyPr>
          <a:lstStyle/>
          <a:p>
            <a:pPr algn="ctr"/>
            <a:r>
              <a:rPr lang="nl-BE" sz="6000" b="1" dirty="0"/>
              <a:t>Korte kennismaking</a:t>
            </a:r>
          </a:p>
        </p:txBody>
      </p:sp>
      <p:sp>
        <p:nvSpPr>
          <p:cNvPr id="3" name="Tijdelijke aanduiding voor inhoud 2">
            <a:extLst>
              <a:ext uri="{FF2B5EF4-FFF2-40B4-BE49-F238E27FC236}">
                <a16:creationId xmlns:a16="http://schemas.microsoft.com/office/drawing/2014/main" id="{CF465A21-8A4B-EE4C-BE4D-8D82FFCDC410}"/>
              </a:ext>
            </a:extLst>
          </p:cNvPr>
          <p:cNvSpPr>
            <a:spLocks noGrp="1"/>
          </p:cNvSpPr>
          <p:nvPr>
            <p:ph idx="1"/>
          </p:nvPr>
        </p:nvSpPr>
        <p:spPr/>
        <p:txBody>
          <a:bodyPr/>
          <a:lstStyle/>
          <a:p>
            <a:r>
              <a:rPr lang="nl-BE" dirty="0"/>
              <a:t>Wie ben je? Waar geef je les? Welke taalniveaus? </a:t>
            </a:r>
          </a:p>
          <a:p>
            <a:r>
              <a:rPr lang="nl-BE" dirty="0"/>
              <a:t>Ervaring met taal leren via kunst in de klas? </a:t>
            </a:r>
          </a:p>
          <a:p>
            <a:r>
              <a:rPr lang="nl-BE" dirty="0"/>
              <a:t>Bezocht je met je klas al een museum anders dan via een klassieke rondleiding? Hoe ging dat? </a:t>
            </a:r>
          </a:p>
          <a:p>
            <a:r>
              <a:rPr lang="nl-BE" dirty="0"/>
              <a:t>Wat hoop je vandaag te ervaren? Te leren? </a:t>
            </a:r>
          </a:p>
          <a:p>
            <a:endParaRPr lang="nl-BE" dirty="0"/>
          </a:p>
        </p:txBody>
      </p:sp>
    </p:spTree>
    <p:extLst>
      <p:ext uri="{BB962C8B-B14F-4D97-AF65-F5344CB8AC3E}">
        <p14:creationId xmlns:p14="http://schemas.microsoft.com/office/powerpoint/2010/main" val="1463326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16293-777D-7D44-8E03-D9606C8EB90B}"/>
              </a:ext>
            </a:extLst>
          </p:cNvPr>
          <p:cNvSpPr>
            <a:spLocks noGrp="1"/>
          </p:cNvSpPr>
          <p:nvPr>
            <p:ph type="title"/>
          </p:nvPr>
        </p:nvSpPr>
        <p:spPr/>
        <p:txBody>
          <a:bodyPr>
            <a:noAutofit/>
          </a:bodyPr>
          <a:lstStyle/>
          <a:p>
            <a:pPr algn="ctr"/>
            <a:r>
              <a:rPr lang="nl-BE" sz="6000" b="1" dirty="0"/>
              <a:t>Zin om een museum te bezoeken met de klas?</a:t>
            </a:r>
          </a:p>
        </p:txBody>
      </p:sp>
      <p:sp>
        <p:nvSpPr>
          <p:cNvPr id="3" name="Tijdelijke aanduiding voor inhoud 2">
            <a:extLst>
              <a:ext uri="{FF2B5EF4-FFF2-40B4-BE49-F238E27FC236}">
                <a16:creationId xmlns:a16="http://schemas.microsoft.com/office/drawing/2014/main" id="{3606EB5A-B18E-B74F-AF5A-E884767D47E8}"/>
              </a:ext>
            </a:extLst>
          </p:cNvPr>
          <p:cNvSpPr>
            <a:spLocks noGrp="1"/>
          </p:cNvSpPr>
          <p:nvPr>
            <p:ph idx="1"/>
          </p:nvPr>
        </p:nvSpPr>
        <p:spPr>
          <a:xfrm>
            <a:off x="838200" y="2039937"/>
            <a:ext cx="10515600" cy="4351338"/>
          </a:xfrm>
        </p:spPr>
        <p:txBody>
          <a:bodyPr/>
          <a:lstStyle/>
          <a:p>
            <a:r>
              <a:rPr lang="nl-BE" dirty="0"/>
              <a:t>Kijk op : www.nederlandsoefenen.be/antwerpen/babbel- en-categorie/babbel-en-bezoek-een-museum </a:t>
            </a:r>
          </a:p>
          <a:p>
            <a:endParaRPr lang="nl-BE" dirty="0"/>
          </a:p>
        </p:txBody>
      </p:sp>
    </p:spTree>
    <p:extLst>
      <p:ext uri="{BB962C8B-B14F-4D97-AF65-F5344CB8AC3E}">
        <p14:creationId xmlns:p14="http://schemas.microsoft.com/office/powerpoint/2010/main" val="343870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79008-AC88-A64F-B687-D0132C3B2DDF}"/>
              </a:ext>
            </a:extLst>
          </p:cNvPr>
          <p:cNvSpPr>
            <a:spLocks noGrp="1"/>
          </p:cNvSpPr>
          <p:nvPr>
            <p:ph type="title"/>
          </p:nvPr>
        </p:nvSpPr>
        <p:spPr/>
        <p:txBody>
          <a:bodyPr>
            <a:normAutofit/>
          </a:bodyPr>
          <a:lstStyle/>
          <a:p>
            <a:pPr algn="ctr"/>
            <a:r>
              <a:rPr lang="nl-BE" sz="6000" b="1" dirty="0"/>
              <a:t>Doelen voor vandaag</a:t>
            </a:r>
          </a:p>
        </p:txBody>
      </p:sp>
      <p:sp>
        <p:nvSpPr>
          <p:cNvPr id="3" name="Tijdelijke aanduiding voor inhoud 2">
            <a:extLst>
              <a:ext uri="{FF2B5EF4-FFF2-40B4-BE49-F238E27FC236}">
                <a16:creationId xmlns:a16="http://schemas.microsoft.com/office/drawing/2014/main" id="{7EBE18B0-D435-2B48-A58A-A768E4EA435F}"/>
              </a:ext>
            </a:extLst>
          </p:cNvPr>
          <p:cNvSpPr>
            <a:spLocks noGrp="1"/>
          </p:cNvSpPr>
          <p:nvPr>
            <p:ph idx="1"/>
          </p:nvPr>
        </p:nvSpPr>
        <p:spPr/>
        <p:txBody>
          <a:bodyPr/>
          <a:lstStyle/>
          <a:p>
            <a:r>
              <a:rPr lang="nl-BE" dirty="0"/>
              <a:t>Ervaren dat iedereen de methodieken kan inpassen in de les. Je hoeft geen achtergrondkennis te hebben. </a:t>
            </a:r>
          </a:p>
          <a:p>
            <a:r>
              <a:rPr lang="nl-BE" dirty="0"/>
              <a:t>Je kent je rol en valkuilen als ‘gids’. </a:t>
            </a:r>
          </a:p>
          <a:p>
            <a:r>
              <a:rPr lang="nl-BE" dirty="0"/>
              <a:t>Je ervaart enkele methodieken. </a:t>
            </a:r>
          </a:p>
          <a:p>
            <a:r>
              <a:rPr lang="nl-BE" dirty="0"/>
              <a:t>We wisselen leuke lesideeën uit. </a:t>
            </a:r>
          </a:p>
        </p:txBody>
      </p:sp>
    </p:spTree>
    <p:extLst>
      <p:ext uri="{BB962C8B-B14F-4D97-AF65-F5344CB8AC3E}">
        <p14:creationId xmlns:p14="http://schemas.microsoft.com/office/powerpoint/2010/main" val="417413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DDE2C-4439-5246-9D9F-6718F32DD590}"/>
              </a:ext>
            </a:extLst>
          </p:cNvPr>
          <p:cNvSpPr>
            <a:spLocks noGrp="1"/>
          </p:cNvSpPr>
          <p:nvPr>
            <p:ph type="title"/>
          </p:nvPr>
        </p:nvSpPr>
        <p:spPr/>
        <p:txBody>
          <a:bodyPr anchor="t">
            <a:normAutofit/>
          </a:bodyPr>
          <a:lstStyle/>
          <a:p>
            <a:pPr algn="ctr"/>
            <a:r>
              <a:rPr lang="nl-BE" sz="6000" b="1" dirty="0"/>
              <a:t>Introductie</a:t>
            </a:r>
          </a:p>
        </p:txBody>
      </p:sp>
      <p:sp>
        <p:nvSpPr>
          <p:cNvPr id="3" name="Tijdelijke aanduiding voor inhoud 2">
            <a:extLst>
              <a:ext uri="{FF2B5EF4-FFF2-40B4-BE49-F238E27FC236}">
                <a16:creationId xmlns:a16="http://schemas.microsoft.com/office/drawing/2014/main" id="{C8E16387-0A6B-8F42-A36F-83F08E3C93DB}"/>
              </a:ext>
            </a:extLst>
          </p:cNvPr>
          <p:cNvSpPr>
            <a:spLocks noGrp="1"/>
          </p:cNvSpPr>
          <p:nvPr>
            <p:ph idx="1"/>
          </p:nvPr>
        </p:nvSpPr>
        <p:spPr/>
        <p:txBody>
          <a:bodyPr>
            <a:normAutofit/>
          </a:bodyPr>
          <a:lstStyle/>
          <a:p>
            <a:r>
              <a:rPr lang="nl-BE" dirty="0"/>
              <a:t>Creëer een positieve en veilige sfeer. </a:t>
            </a:r>
          </a:p>
          <a:p>
            <a:r>
              <a:rPr lang="nl-BE" dirty="0"/>
              <a:t>Het is belangrijk om elke deelnemer te betrekken en welkom te doen voelen. </a:t>
            </a:r>
          </a:p>
          <a:p>
            <a:r>
              <a:rPr lang="nl-BE" dirty="0"/>
              <a:t>Moedig je groep aan op te spreken en vragen te stellen. =&gt; interactief!</a:t>
            </a:r>
          </a:p>
          <a:p>
            <a:r>
              <a:rPr lang="nl-BE" dirty="0"/>
              <a:t>Vragen: </a:t>
            </a:r>
          </a:p>
          <a:p>
            <a:pPr lvl="1"/>
            <a:r>
              <a:rPr lang="nl-BE" dirty="0"/>
              <a:t>Wat is een museum? </a:t>
            </a:r>
          </a:p>
          <a:p>
            <a:pPr lvl="1"/>
            <a:r>
              <a:rPr lang="nl-BE" dirty="0"/>
              <a:t>Zijn jullie al in musea geweest? </a:t>
            </a:r>
          </a:p>
          <a:p>
            <a:pPr lvl="1"/>
            <a:r>
              <a:rPr lang="nl-BE" dirty="0"/>
              <a:t>Wat is de rol van een museum? </a:t>
            </a:r>
          </a:p>
          <a:p>
            <a:pPr lvl="1"/>
            <a:r>
              <a:rPr lang="nl-BE" dirty="0"/>
              <a:t>Wat kan je zien in het museum?</a:t>
            </a:r>
          </a:p>
          <a:p>
            <a:endParaRPr lang="nl-BE" dirty="0"/>
          </a:p>
          <a:p>
            <a:endParaRPr lang="nl-BE" sz="2000" dirty="0"/>
          </a:p>
        </p:txBody>
      </p:sp>
    </p:spTree>
    <p:extLst>
      <p:ext uri="{BB962C8B-B14F-4D97-AF65-F5344CB8AC3E}">
        <p14:creationId xmlns:p14="http://schemas.microsoft.com/office/powerpoint/2010/main" val="371078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F10B0-98E0-7745-9BE2-EF4FBC7EBA46}"/>
              </a:ext>
            </a:extLst>
          </p:cNvPr>
          <p:cNvSpPr>
            <a:spLocks noGrp="1"/>
          </p:cNvSpPr>
          <p:nvPr>
            <p:ph type="title"/>
          </p:nvPr>
        </p:nvSpPr>
        <p:spPr/>
        <p:txBody>
          <a:bodyPr>
            <a:normAutofit/>
          </a:bodyPr>
          <a:lstStyle/>
          <a:p>
            <a:pPr algn="ctr"/>
            <a:r>
              <a:rPr lang="nl-BE" sz="10000" b="1" dirty="0"/>
              <a:t>Blind tekenen</a:t>
            </a:r>
          </a:p>
        </p:txBody>
      </p:sp>
      <p:sp>
        <p:nvSpPr>
          <p:cNvPr id="3" name="Tijdelijke aanduiding voor tekst 2">
            <a:extLst>
              <a:ext uri="{FF2B5EF4-FFF2-40B4-BE49-F238E27FC236}">
                <a16:creationId xmlns:a16="http://schemas.microsoft.com/office/drawing/2014/main" id="{312446F4-953C-6745-89D7-A77461EC7530}"/>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81235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40451-6F96-AB41-A5AF-CFD9E44CA5BB}"/>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51425D98-9653-AD4A-B5FC-617F18F0EBD8}"/>
              </a:ext>
            </a:extLst>
          </p:cNvPr>
          <p:cNvSpPr>
            <a:spLocks noGrp="1"/>
          </p:cNvSpPr>
          <p:nvPr>
            <p:ph idx="1"/>
          </p:nvPr>
        </p:nvSpPr>
        <p:spPr/>
        <p:txBody>
          <a:bodyPr/>
          <a:lstStyle/>
          <a:p>
            <a:endParaRPr lang="nl-BE" dirty="0"/>
          </a:p>
        </p:txBody>
      </p:sp>
      <p:sp>
        <p:nvSpPr>
          <p:cNvPr id="4" name="Tijdelijke aanduiding voor tekst 3">
            <a:extLst>
              <a:ext uri="{FF2B5EF4-FFF2-40B4-BE49-F238E27FC236}">
                <a16:creationId xmlns:a16="http://schemas.microsoft.com/office/drawing/2014/main" id="{7A7ABE89-236A-814E-8628-C39D884B5DEA}"/>
              </a:ext>
            </a:extLst>
          </p:cNvPr>
          <p:cNvSpPr>
            <a:spLocks noGrp="1"/>
          </p:cNvSpPr>
          <p:nvPr>
            <p:ph type="body" sz="half" idx="2"/>
          </p:nvPr>
        </p:nvSpPr>
        <p:spPr/>
        <p:txBody>
          <a:bodyPr>
            <a:normAutofit/>
          </a:bodyPr>
          <a:lstStyle/>
          <a:p>
            <a:endParaRPr lang="nl-BE" sz="3000" dirty="0"/>
          </a:p>
        </p:txBody>
      </p:sp>
      <p:pic>
        <p:nvPicPr>
          <p:cNvPr id="5" name="Afbeelding 4">
            <a:extLst>
              <a:ext uri="{FF2B5EF4-FFF2-40B4-BE49-F238E27FC236}">
                <a16:creationId xmlns:a16="http://schemas.microsoft.com/office/drawing/2014/main" id="{2C3AF44E-4C29-D14A-8269-8FDBBD66CDA7}"/>
              </a:ext>
            </a:extLst>
          </p:cNvPr>
          <p:cNvPicPr>
            <a:picLocks noChangeAspect="1"/>
          </p:cNvPicPr>
          <p:nvPr/>
        </p:nvPicPr>
        <p:blipFill>
          <a:blip r:embed="rId2"/>
          <a:stretch>
            <a:fillRect/>
          </a:stretch>
        </p:blipFill>
        <p:spPr>
          <a:xfrm>
            <a:off x="1638299" y="0"/>
            <a:ext cx="8915401" cy="6858000"/>
          </a:xfrm>
          <a:prstGeom prst="rect">
            <a:avLst/>
          </a:prstGeom>
        </p:spPr>
      </p:pic>
    </p:spTree>
    <p:extLst>
      <p:ext uri="{BB962C8B-B14F-4D97-AF65-F5344CB8AC3E}">
        <p14:creationId xmlns:p14="http://schemas.microsoft.com/office/powerpoint/2010/main" val="151609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347B2-4306-F84F-9F1A-6C2C99E14369}"/>
              </a:ext>
            </a:extLst>
          </p:cNvPr>
          <p:cNvSpPr>
            <a:spLocks noGrp="1"/>
          </p:cNvSpPr>
          <p:nvPr>
            <p:ph type="title"/>
          </p:nvPr>
        </p:nvSpPr>
        <p:spPr/>
        <p:txBody>
          <a:bodyPr>
            <a:normAutofit/>
          </a:bodyPr>
          <a:lstStyle/>
          <a:p>
            <a:pPr algn="ctr"/>
            <a:r>
              <a:rPr lang="nl-BE" sz="6000" b="1" dirty="0"/>
              <a:t>VTS</a:t>
            </a:r>
          </a:p>
        </p:txBody>
      </p:sp>
      <p:sp>
        <p:nvSpPr>
          <p:cNvPr id="3" name="Tijdelijke aanduiding voor inhoud 2">
            <a:extLst>
              <a:ext uri="{FF2B5EF4-FFF2-40B4-BE49-F238E27FC236}">
                <a16:creationId xmlns:a16="http://schemas.microsoft.com/office/drawing/2014/main" id="{B427688E-B28D-F842-A00D-28E72189E73A}"/>
              </a:ext>
            </a:extLst>
          </p:cNvPr>
          <p:cNvSpPr>
            <a:spLocks noGrp="1"/>
          </p:cNvSpPr>
          <p:nvPr>
            <p:ph idx="1"/>
          </p:nvPr>
        </p:nvSpPr>
        <p:spPr/>
        <p:txBody>
          <a:bodyPr/>
          <a:lstStyle/>
          <a:p>
            <a:r>
              <a:rPr lang="nl-BE" dirty="0"/>
              <a:t>= Visual thinking strategies </a:t>
            </a:r>
          </a:p>
          <a:p>
            <a:r>
              <a:rPr lang="nl-BE" dirty="0"/>
              <a:t>Waarom kiezen voor VTS?: methodiek met lange historiek, ook in onderwijs methodiek </a:t>
            </a:r>
          </a:p>
          <a:p>
            <a:r>
              <a:rPr lang="nl-BE" dirty="0"/>
              <a:t>3 vragen</a:t>
            </a:r>
          </a:p>
          <a:p>
            <a:r>
              <a:rPr lang="nl-BE" dirty="0"/>
              <a:t>Traag kijken/Slow Art</a:t>
            </a:r>
          </a:p>
          <a:p>
            <a:r>
              <a:rPr lang="nl-BE" dirty="0"/>
              <a:t>Rol bemiddelaar </a:t>
            </a:r>
          </a:p>
          <a:p>
            <a:endParaRPr lang="nl-BE" dirty="0"/>
          </a:p>
        </p:txBody>
      </p:sp>
    </p:spTree>
    <p:extLst>
      <p:ext uri="{BB962C8B-B14F-4D97-AF65-F5344CB8AC3E}">
        <p14:creationId xmlns:p14="http://schemas.microsoft.com/office/powerpoint/2010/main" val="26448602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2379</TotalTime>
  <Words>700</Words>
  <Application>Microsoft Macintosh PowerPoint</Application>
  <PresentationFormat>Breedbeeld</PresentationFormat>
  <Paragraphs>95</Paragraphs>
  <Slides>40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40</vt:i4>
      </vt:variant>
    </vt:vector>
  </HeadingPairs>
  <TitlesOfParts>
    <vt:vector size="45" baseType="lpstr">
      <vt:lpstr>Arial</vt:lpstr>
      <vt:lpstr>Calibri</vt:lpstr>
      <vt:lpstr>Calibri Light</vt:lpstr>
      <vt:lpstr>Segoe UI</vt:lpstr>
      <vt:lpstr>Kantoorthema</vt:lpstr>
      <vt:lpstr>Praten met Kunst</vt:lpstr>
      <vt:lpstr>Welkom! </vt:lpstr>
      <vt:lpstr>Wat gaan we vandaag doen? </vt:lpstr>
      <vt:lpstr>Korte kennismaking</vt:lpstr>
      <vt:lpstr>Doelen voor vandaag</vt:lpstr>
      <vt:lpstr>Introductie</vt:lpstr>
      <vt:lpstr>Blind tekenen</vt:lpstr>
      <vt:lpstr>PowerPoint-presentatie</vt:lpstr>
      <vt:lpstr>VTS</vt:lpstr>
      <vt:lpstr>Vragen</vt:lpstr>
      <vt:lpstr>Meerwaarde voor NT2</vt:lpstr>
      <vt:lpstr>Experimenteren!</vt:lpstr>
      <vt:lpstr>PowerPoint-presentatie</vt:lpstr>
      <vt:lpstr>PowerPoint-presentatie</vt:lpstr>
      <vt:lpstr>PowerPoint-presentatie</vt:lpstr>
      <vt:lpstr>PowerPoint-presentatie</vt:lpstr>
      <vt:lpstr>Welk werk kiezen? </vt:lpstr>
      <vt:lpstr>IK BEN-gedicht</vt:lpstr>
      <vt:lpstr>PowerPoint-presentatie</vt:lpstr>
      <vt:lpstr>Vragen aan de kunstenaar</vt:lpstr>
      <vt:lpstr>PowerPoint-presentatie</vt:lpstr>
      <vt:lpstr>Een kunstwerk laten praten</vt:lpstr>
      <vt:lpstr>PowerPoint-presentatie</vt:lpstr>
      <vt:lpstr>Ik zie ik zie wat jij niet ziet</vt:lpstr>
      <vt:lpstr>PowerPoint-presentatie</vt:lpstr>
      <vt:lpstr>Een nieuwe titel</vt:lpstr>
      <vt:lpstr>PowerPoint-presentatie</vt:lpstr>
      <vt:lpstr>Tableau vivant</vt:lpstr>
      <vt:lpstr>PowerPoint-presentatie</vt:lpstr>
      <vt:lpstr>Overige opdrachten</vt:lpstr>
      <vt:lpstr>Kijk en associeer</vt:lpstr>
      <vt:lpstr>Zich inbeelden in een figuur </vt:lpstr>
      <vt:lpstr>Koppel veel terug naar de leefwereld van de cursisten!</vt:lpstr>
      <vt:lpstr>Praten over een bijzondere plek</vt:lpstr>
      <vt:lpstr>PowerPoint-presentatie</vt:lpstr>
      <vt:lpstr>Landschap/omgeving</vt:lpstr>
      <vt:lpstr>PowerPoint-presentatie</vt:lpstr>
      <vt:lpstr>Een discussie met stellingen</vt:lpstr>
      <vt:lpstr>Suggesties voor de klas</vt:lpstr>
      <vt:lpstr>Zin om een museum te bezoeken met de klas?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Onderwijsfiches NT2</dc:title>
  <dc:creator>Nele Van Fraeyenhoven</dc:creator>
  <cp:lastModifiedBy>Nele Van Fraeyenhoven</cp:lastModifiedBy>
  <cp:revision>173</cp:revision>
  <cp:lastPrinted>2022-04-26T22:22:33Z</cp:lastPrinted>
  <dcterms:created xsi:type="dcterms:W3CDTF">2021-03-29T14:53:01Z</dcterms:created>
  <dcterms:modified xsi:type="dcterms:W3CDTF">2022-04-27T09:16:40Z</dcterms:modified>
</cp:coreProperties>
</file>