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4"/>
  </p:sldMasterIdLst>
  <p:notesMasterIdLst>
    <p:notesMasterId r:id="rId23"/>
  </p:notesMasterIdLst>
  <p:sldIdLst>
    <p:sldId id="257" r:id="rId5"/>
    <p:sldId id="258" r:id="rId6"/>
    <p:sldId id="271" r:id="rId7"/>
    <p:sldId id="259" r:id="rId8"/>
    <p:sldId id="260" r:id="rId9"/>
    <p:sldId id="268" r:id="rId10"/>
    <p:sldId id="270" r:id="rId11"/>
    <p:sldId id="262" r:id="rId12"/>
    <p:sldId id="272" r:id="rId13"/>
    <p:sldId id="274" r:id="rId14"/>
    <p:sldId id="269" r:id="rId15"/>
    <p:sldId id="277" r:id="rId16"/>
    <p:sldId id="282" r:id="rId17"/>
    <p:sldId id="275" r:id="rId18"/>
    <p:sldId id="283" r:id="rId19"/>
    <p:sldId id="281" r:id="rId20"/>
    <p:sldId id="280" r:id="rId21"/>
    <p:sldId id="279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6143" autoAdjust="0"/>
  </p:normalViewPr>
  <p:slideViewPr>
    <p:cSldViewPr snapToGrid="0">
      <p:cViewPr varScale="1">
        <p:scale>
          <a:sx n="67" d="100"/>
          <a:sy n="67" d="100"/>
        </p:scale>
        <p:origin x="12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BE" dirty="0"/>
          </a:p>
        </p:txBody>
      </p:sp>
      <p:sp>
        <p:nvSpPr>
          <p:cNvPr id="20" name="Google Shape;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c6ec53b9f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BE" dirty="0"/>
          </a:p>
        </p:txBody>
      </p:sp>
      <p:sp>
        <p:nvSpPr>
          <p:cNvPr id="28" name="Google Shape;28;gc6ec53b9f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1226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c6ec53b9f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B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nl-B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nl-BE" dirty="0"/>
          </a:p>
        </p:txBody>
      </p:sp>
      <p:sp>
        <p:nvSpPr>
          <p:cNvPr id="47" name="Google Shape;47;gc6ec53b9f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7528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963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2750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5861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c6ec53b9f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nl-BE" b="0" dirty="0">
                <a:effectLst/>
              </a:rPr>
              <a:t/>
            </a:r>
            <a:br>
              <a:rPr lang="nl-BE" b="0" dirty="0">
                <a:effectLst/>
              </a:rPr>
            </a:br>
            <a:endParaRPr dirty="0"/>
          </a:p>
        </p:txBody>
      </p:sp>
      <p:sp>
        <p:nvSpPr>
          <p:cNvPr id="28" name="Google Shape;28;gc6ec53b9f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174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c6ec53b9f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28;gc6ec53b9f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9083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c6ec53b9f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" name="Google Shape;34;gc6ec53b9f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  <p:sp>
        <p:nvSpPr>
          <p:cNvPr id="40" name="Google Shape;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" name="Google Shape;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6502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c6ec53b9f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28;gc6ec53b9f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122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BE" dirty="0"/>
          </a:p>
        </p:txBody>
      </p:sp>
      <p:sp>
        <p:nvSpPr>
          <p:cNvPr id="54" name="Google Shape;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c6ec53b9f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BE" dirty="0"/>
          </a:p>
        </p:txBody>
      </p:sp>
      <p:sp>
        <p:nvSpPr>
          <p:cNvPr id="28" name="Google Shape;28;gc6ec53b9f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00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ymbolen rechterbenedenhoek">
  <p:cSld name="1_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anyflip.com/rvsnf/gyqc/basic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collections.universiteitleiden.nl/view/item/1598537?fbclid=IwAR0yFHjkWamsx9KwcC-ajzSXnsMg9hrxjRwYWO-mN7IaFZS8IEI-oS02na8#page/92/mode/2u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2hqapkb7gq?fbclid=IwAR2mdvCDfvfuHAhNF-iNxGG6HC_w289fbVYfthKjO0Kx5UvWSF2JA2E0rb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ekeenvoudigewoorden.nl/index.ph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E59211E-6977-4D33-8BA6-2004A1E0D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49" y="370107"/>
            <a:ext cx="2286001" cy="1898780"/>
          </a:xfrm>
          <a:prstGeom prst="rect">
            <a:avLst/>
          </a:prstGeom>
        </p:spPr>
      </p:pic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0" y="4059433"/>
            <a:ext cx="12192000" cy="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nl" sz="3600" b="1" dirty="0">
                <a:solidFill>
                  <a:srgbClr val="0D5D7E"/>
                </a:solidFill>
                <a:latin typeface="Calibri"/>
                <a:ea typeface="Calibri"/>
                <a:cs typeface="Calibri"/>
                <a:sym typeface="Calibri"/>
              </a:rPr>
              <a:t>Het Middelnederlanse verhaal </a:t>
            </a:r>
            <a:br>
              <a:rPr lang="nl" sz="3600" b="1" dirty="0">
                <a:solidFill>
                  <a:srgbClr val="0D5D7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" sz="3600" b="1" i="1" dirty="0">
                <a:solidFill>
                  <a:srgbClr val="0D5D7E"/>
                </a:solidFill>
                <a:latin typeface="Calibri"/>
                <a:ea typeface="Calibri"/>
                <a:cs typeface="Calibri"/>
                <a:sym typeface="Calibri"/>
              </a:rPr>
              <a:t>Floris en Blancefloer </a:t>
            </a:r>
            <a:r>
              <a:rPr lang="nl" sz="3600" b="1" dirty="0">
                <a:solidFill>
                  <a:srgbClr val="0D5D7E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nl" sz="3600" b="1" dirty="0">
                <a:solidFill>
                  <a:srgbClr val="0D5D7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" sz="3600" b="1" dirty="0">
                <a:solidFill>
                  <a:srgbClr val="0D5D7E"/>
                </a:solidFill>
                <a:latin typeface="Calibri"/>
                <a:ea typeface="Calibri"/>
                <a:cs typeface="Calibri"/>
                <a:sym typeface="Calibri"/>
              </a:rPr>
              <a:t>op A2-niveau</a:t>
            </a:r>
            <a:endParaRPr sz="3600" b="1" dirty="0">
              <a:solidFill>
                <a:srgbClr val="0D5D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6"/>
          <p:cNvSpPr txBox="1"/>
          <p:nvPr/>
        </p:nvSpPr>
        <p:spPr>
          <a:xfrm>
            <a:off x="0" y="4413589"/>
            <a:ext cx="121920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b="1" dirty="0">
                <a:solidFill>
                  <a:srgbClr val="26B3B8"/>
                </a:solidFill>
                <a:latin typeface="Calibri"/>
                <a:ea typeface="Calibri"/>
                <a:cs typeface="Calibri"/>
                <a:sym typeface="Calibri"/>
              </a:rPr>
              <a:t>Anne Remy &amp; Laura Somers</a:t>
            </a:r>
          </a:p>
        </p:txBody>
      </p:sp>
      <p:sp>
        <p:nvSpPr>
          <p:cNvPr id="24" name="Google Shape;24;p6"/>
          <p:cNvSpPr txBox="1"/>
          <p:nvPr/>
        </p:nvSpPr>
        <p:spPr>
          <a:xfrm>
            <a:off x="942975" y="5800750"/>
            <a:ext cx="2286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b="1" dirty="0">
                <a:solidFill>
                  <a:srgbClr val="E06025"/>
                </a:solidFill>
                <a:latin typeface="Calibri"/>
                <a:ea typeface="Calibri"/>
                <a:cs typeface="Calibri"/>
                <a:sym typeface="Calibri"/>
              </a:rPr>
              <a:t>27/04/2022</a:t>
            </a:r>
            <a:endParaRPr sz="2400" b="1" dirty="0">
              <a:solidFill>
                <a:srgbClr val="E060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De bronafbeelding bekijk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380" y="468630"/>
            <a:ext cx="3429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073332" y="888273"/>
            <a:ext cx="1051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5D7E"/>
              </a:buClr>
              <a:buSzPts val="2400"/>
              <a:buFont typeface="Calibri"/>
              <a:buNone/>
            </a:pPr>
            <a:endParaRPr sz="3600" b="1" dirty="0">
              <a:solidFill>
                <a:srgbClr val="0D5D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7"/>
          <p:cNvSpPr txBox="1"/>
          <p:nvPr/>
        </p:nvSpPr>
        <p:spPr>
          <a:xfrm>
            <a:off x="1073325" y="1702551"/>
            <a:ext cx="9508800" cy="41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 hoor een jonge vrouw.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Zij zegt: ‘Excuseer meneer, ik zie dat u niet kan eten.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lijkt op een jonge vrouw met de naam 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Blancefloer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Zij is hier een tijd terug geweest.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Zij is verkocht en zij is naar de stad Babylon gebracht.’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 ben </a:t>
            </a:r>
            <a:r>
              <a:rPr lang="nl-BE" sz="1800" u="sng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sprakeloos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 </a:t>
            </a:r>
            <a:r>
              <a:rPr lang="nl-BE" sz="1800" u="sng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stoot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mijn beker wijn </a:t>
            </a:r>
            <a:r>
              <a:rPr lang="nl-BE" sz="1800" u="sng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‘Mevrouw, bedankt!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 weet ik waar 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Blancefloer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Morgen vertrek ik naar Babylon!’</a:t>
            </a:r>
          </a:p>
        </p:txBody>
      </p:sp>
    </p:spTree>
    <p:extLst>
      <p:ext uri="{BB962C8B-B14F-4D97-AF65-F5344CB8AC3E}">
        <p14:creationId xmlns:p14="http://schemas.microsoft.com/office/powerpoint/2010/main" val="4060898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6583479" y="888275"/>
            <a:ext cx="5005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5D7E"/>
              </a:buClr>
              <a:buSzPts val="2400"/>
              <a:buFont typeface="Calibri"/>
              <a:buNone/>
            </a:pPr>
            <a:r>
              <a:rPr lang="nl-BE" sz="3600" b="1" dirty="0">
                <a:solidFill>
                  <a:srgbClr val="0D5D7E"/>
                </a:solidFill>
                <a:latin typeface="Calibri"/>
                <a:cs typeface="Calibri"/>
                <a:sym typeface="Calibri"/>
              </a:rPr>
              <a:t>M</a:t>
            </a:r>
            <a:r>
              <a:rPr lang="nl" sz="3600" b="1" dirty="0">
                <a:solidFill>
                  <a:srgbClr val="0D5D7E"/>
                </a:solidFill>
                <a:latin typeface="Calibri"/>
                <a:cs typeface="Calibri"/>
                <a:sym typeface="Calibri"/>
              </a:rPr>
              <a:t>ethode en testfases</a:t>
            </a:r>
            <a:endParaRPr sz="3600" dirty="0"/>
          </a:p>
        </p:txBody>
      </p:sp>
      <p:sp>
        <p:nvSpPr>
          <p:cNvPr id="50" name="Google Shape;50;p10"/>
          <p:cNvSpPr txBox="1"/>
          <p:nvPr/>
        </p:nvSpPr>
        <p:spPr>
          <a:xfrm>
            <a:off x="6583475" y="1737050"/>
            <a:ext cx="4181400" cy="40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</a:pPr>
            <a:r>
              <a:rPr lang="nl-BE" sz="2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Vertaling ≠ hertaling</a:t>
            </a:r>
            <a:endParaRPr sz="2200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</a:pPr>
            <a:r>
              <a:rPr lang="nl-BE" sz="2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Verhaal op A2-niveau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</a:pPr>
            <a:r>
              <a:rPr lang="nl-BE" sz="2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Testronde 1</a:t>
            </a:r>
            <a:endParaRPr sz="2200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</a:pPr>
            <a:r>
              <a:rPr lang="nl-BE" sz="2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Redigeren tekst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</a:pPr>
            <a:endParaRPr lang="nl-BE" sz="2200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</a:pPr>
            <a:r>
              <a:rPr lang="nl-BE" sz="2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Testronde 2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</a:pPr>
            <a:endParaRPr lang="nl-BE" sz="2200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</a:pPr>
            <a:r>
              <a:rPr lang="nl-BE" sz="2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Redigeren tekst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</a:pPr>
            <a:endParaRPr lang="nl-BE" sz="2200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</a:pPr>
            <a:r>
              <a:rPr lang="nl-BE" sz="2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Handleiding maken</a:t>
            </a:r>
            <a:endParaRPr sz="2200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E060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Geen beschrijving beschikbaar.">
            <a:extLst>
              <a:ext uri="{FF2B5EF4-FFF2-40B4-BE49-F238E27FC236}">
                <a16:creationId xmlns:a16="http://schemas.microsoft.com/office/drawing/2014/main" id="{E5F01EC0-0763-4E80-B943-7CA083601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7" y="888275"/>
            <a:ext cx="5133115" cy="344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een beschrijving beschikbaar.">
            <a:extLst>
              <a:ext uri="{FF2B5EF4-FFF2-40B4-BE49-F238E27FC236}">
                <a16:creationId xmlns:a16="http://schemas.microsoft.com/office/drawing/2014/main" id="{BC5B7FB4-A968-4451-9366-44CE0900A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99" y="3786200"/>
            <a:ext cx="4181400" cy="235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0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ctrTitle"/>
          </p:nvPr>
        </p:nvSpPr>
        <p:spPr>
          <a:xfrm>
            <a:off x="0" y="3194700"/>
            <a:ext cx="121920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nl" sz="3600" b="1" dirty="0">
                <a:solidFill>
                  <a:srgbClr val="E06025"/>
                </a:solidFill>
                <a:latin typeface="Calibri"/>
                <a:ea typeface="Calibri"/>
                <a:cs typeface="Calibri"/>
                <a:sym typeface="Calibri"/>
              </a:rPr>
              <a:t>Illustraties en proces</a:t>
            </a:r>
            <a:endParaRPr sz="3600" b="1" dirty="0">
              <a:solidFill>
                <a:srgbClr val="E060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720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een beschrijving beschikbaa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385" y="3204876"/>
            <a:ext cx="2731770" cy="364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en beschrijving beschikbaa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337" y="1"/>
            <a:ext cx="2352221" cy="313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een beschrijving beschikbaar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9" b="15478"/>
          <a:stretch/>
        </p:blipFill>
        <p:spPr bwMode="auto">
          <a:xfrm>
            <a:off x="0" y="0"/>
            <a:ext cx="2366010" cy="313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een beschrijving beschikbaar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40" y="3215640"/>
            <a:ext cx="2731770" cy="364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een beschrijving beschikbaar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0"/>
          <a:stretch/>
        </p:blipFill>
        <p:spPr bwMode="auto">
          <a:xfrm>
            <a:off x="9560885" y="-1"/>
            <a:ext cx="2631116" cy="313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516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ctrTitle"/>
          </p:nvPr>
        </p:nvSpPr>
        <p:spPr>
          <a:xfrm>
            <a:off x="0" y="3194700"/>
            <a:ext cx="121920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nl" sz="3600" b="1" dirty="0">
                <a:solidFill>
                  <a:srgbClr val="E06025"/>
                </a:solidFill>
                <a:latin typeface="Calibri"/>
                <a:ea typeface="Calibri"/>
                <a:cs typeface="Calibri"/>
                <a:sym typeface="Calibri"/>
              </a:rPr>
              <a:t>Resultaat</a:t>
            </a:r>
            <a:endParaRPr sz="3600" b="1" dirty="0">
              <a:solidFill>
                <a:srgbClr val="E060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0919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53DE2CA-C015-4B19-AE45-F1DA629D2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58" y="300719"/>
            <a:ext cx="8786621" cy="62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52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6;p11">
            <a:extLst>
              <a:ext uri="{FF2B5EF4-FFF2-40B4-BE49-F238E27FC236}">
                <a16:creationId xmlns:a16="http://schemas.microsoft.com/office/drawing/2014/main" id="{164E9997-1C49-49A8-A271-A5A705AE51E7}"/>
              </a:ext>
            </a:extLst>
          </p:cNvPr>
          <p:cNvSpPr txBox="1">
            <a:spLocks/>
          </p:cNvSpPr>
          <p:nvPr/>
        </p:nvSpPr>
        <p:spPr>
          <a:xfrm>
            <a:off x="0" y="3194700"/>
            <a:ext cx="121920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lt1"/>
              </a:buClr>
              <a:buSzPts val="6000"/>
              <a:buFont typeface="Calibri"/>
              <a:buNone/>
            </a:pPr>
            <a:r>
              <a:rPr lang="nl-BE" sz="3600" b="1" dirty="0">
                <a:solidFill>
                  <a:srgbClr val="E06025"/>
                </a:solidFill>
                <a:latin typeface="Calibri"/>
                <a:ea typeface="Calibri"/>
                <a:cs typeface="Calibri"/>
                <a:sym typeface="Calibri"/>
              </a:rPr>
              <a:t>Check zeker ook het gelijkaardige project van Sofie Moors!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5B9DDC6-F1F6-4945-B006-5B1115791748}"/>
              </a:ext>
            </a:extLst>
          </p:cNvPr>
          <p:cNvSpPr txBox="1"/>
          <p:nvPr/>
        </p:nvSpPr>
        <p:spPr>
          <a:xfrm>
            <a:off x="3048965" y="3914612"/>
            <a:ext cx="609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dirty="0">
                <a:hlinkClick r:id="rId2"/>
              </a:rPr>
              <a:t>https://anyflip.com/rvsnf/gyqc/basic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1525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ctrTitle"/>
          </p:nvPr>
        </p:nvSpPr>
        <p:spPr>
          <a:xfrm>
            <a:off x="0" y="3194700"/>
            <a:ext cx="121920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nl" sz="3600" b="1" dirty="0">
                <a:solidFill>
                  <a:srgbClr val="E06025"/>
                </a:solidFill>
                <a:latin typeface="Calibri"/>
                <a:ea typeface="Calibri"/>
                <a:cs typeface="Calibri"/>
                <a:sym typeface="Calibri"/>
              </a:rPr>
              <a:t>Zijn er nog vragen?</a:t>
            </a:r>
            <a:endParaRPr sz="3600" b="1" dirty="0">
              <a:solidFill>
                <a:srgbClr val="E060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4178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073332" y="888273"/>
            <a:ext cx="1051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5D7E"/>
              </a:buClr>
              <a:buSzPts val="2400"/>
              <a:buFont typeface="Calibri"/>
              <a:buNone/>
            </a:pPr>
            <a:r>
              <a:rPr lang="nl" sz="3600" b="1" dirty="0">
                <a:solidFill>
                  <a:srgbClr val="0D5D7E"/>
                </a:solidFill>
                <a:latin typeface="Calibri"/>
                <a:ea typeface="Calibri"/>
                <a:cs typeface="Calibri"/>
                <a:sym typeface="Calibri"/>
              </a:rPr>
              <a:t>Bronnen</a:t>
            </a:r>
            <a:endParaRPr sz="3600" b="1" dirty="0">
              <a:solidFill>
                <a:srgbClr val="0D5D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7"/>
          <p:cNvSpPr txBox="1"/>
          <p:nvPr/>
        </p:nvSpPr>
        <p:spPr>
          <a:xfrm>
            <a:off x="1073325" y="1702551"/>
            <a:ext cx="9508800" cy="41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-BE" sz="18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Remy, A., &amp; Somers, L. (2021-2022). </a:t>
            </a:r>
            <a:r>
              <a:rPr lang="nl-BE" sz="18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Het Middelnederlandse verhaal ‘Floris en </a:t>
            </a:r>
            <a:r>
              <a:rPr lang="nl-BE" sz="1800" i="1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Blancefloer</a:t>
            </a:r>
            <a:r>
              <a:rPr lang="nl-BE" sz="18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’ op A2-niveau</a:t>
            </a:r>
            <a:r>
              <a:rPr lang="nl-BE" sz="18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[Masterproef]. Universiteit Antwerpen. 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-BE" sz="18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Roets, J. (1999). </a:t>
            </a:r>
            <a:r>
              <a:rPr lang="nl-BE" sz="18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Floris en </a:t>
            </a:r>
            <a:r>
              <a:rPr lang="nl-BE" sz="1800" i="1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Blancefloer</a:t>
            </a:r>
            <a:r>
              <a:rPr lang="nl-BE" sz="18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. Clavis. </a:t>
            </a:r>
          </a:p>
          <a:p>
            <a:pPr>
              <a:spcBef>
                <a:spcPts val="1200"/>
              </a:spcBef>
            </a:pPr>
            <a:r>
              <a:rPr lang="nl-BE" sz="18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Universiteit Leiden. (</a:t>
            </a:r>
            <a:r>
              <a:rPr lang="nl-BE" sz="1800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z.d.</a:t>
            </a:r>
            <a:r>
              <a:rPr lang="nl-BE" sz="18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r>
              <a:rPr lang="nl-BE" sz="1800" i="1" dirty="0">
                <a:solidFill>
                  <a:srgbClr val="7F7F7F"/>
                </a:solidFill>
                <a:latin typeface="Calibri"/>
                <a:cs typeface="Calibri"/>
              </a:rPr>
              <a:t>1 (f. 1-32): Roman van </a:t>
            </a:r>
            <a:r>
              <a:rPr lang="nl-BE" sz="1800" i="1" dirty="0" err="1">
                <a:solidFill>
                  <a:srgbClr val="7F7F7F"/>
                </a:solidFill>
                <a:latin typeface="Calibri"/>
                <a:cs typeface="Calibri"/>
              </a:rPr>
              <a:t>Ferguut</a:t>
            </a:r>
            <a:r>
              <a:rPr lang="nl-BE" sz="1800" i="1" dirty="0">
                <a:solidFill>
                  <a:srgbClr val="7F7F7F"/>
                </a:solidFill>
                <a:latin typeface="Calibri"/>
                <a:cs typeface="Calibri"/>
              </a:rPr>
              <a:t>. - 2 (f. 33-58): Diederik van Assenede, Floris ende </a:t>
            </a:r>
            <a:r>
              <a:rPr lang="nl-BE" sz="1800" i="1" dirty="0" err="1">
                <a:solidFill>
                  <a:srgbClr val="7F7F7F"/>
                </a:solidFill>
                <a:latin typeface="Calibri"/>
                <a:cs typeface="Calibri"/>
              </a:rPr>
              <a:t>Blancefloer</a:t>
            </a:r>
            <a:r>
              <a:rPr lang="nl-BE" sz="1800" i="1" dirty="0">
                <a:solidFill>
                  <a:srgbClr val="7F7F7F"/>
                </a:solidFill>
                <a:latin typeface="Calibri"/>
                <a:cs typeface="Calibri"/>
              </a:rPr>
              <a:t>. - 3 (f. 59-84): Der </a:t>
            </a:r>
            <a:r>
              <a:rPr lang="nl-BE" sz="1800" i="1" dirty="0" err="1">
                <a:solidFill>
                  <a:srgbClr val="7F7F7F"/>
                </a:solidFill>
                <a:latin typeface="Calibri"/>
                <a:cs typeface="Calibri"/>
              </a:rPr>
              <a:t>Historiën</a:t>
            </a:r>
            <a:r>
              <a:rPr lang="nl-BE" sz="1800" i="1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nl-BE" sz="1800" i="1" dirty="0" err="1">
                <a:solidFill>
                  <a:srgbClr val="7F7F7F"/>
                </a:solidFill>
                <a:latin typeface="Calibri"/>
                <a:cs typeface="Calibri"/>
              </a:rPr>
              <a:t>Bloeme</a:t>
            </a:r>
            <a:r>
              <a:rPr lang="nl-BE" sz="1800" i="1" dirty="0">
                <a:solidFill>
                  <a:srgbClr val="7F7F7F"/>
                </a:solidFill>
                <a:latin typeface="Calibri"/>
                <a:cs typeface="Calibri"/>
              </a:rPr>
              <a:t>. - 4 (f. 84-94): </a:t>
            </a:r>
            <a:r>
              <a:rPr lang="nl-BE" sz="1800" i="1" dirty="0" err="1">
                <a:solidFill>
                  <a:srgbClr val="7F7F7F"/>
                </a:solidFill>
                <a:latin typeface="Calibri"/>
                <a:cs typeface="Calibri"/>
              </a:rPr>
              <a:t>Esopet</a:t>
            </a:r>
            <a:r>
              <a:rPr lang="nl-BE" sz="1800" i="1" dirty="0">
                <a:solidFill>
                  <a:srgbClr val="7F7F7F"/>
                </a:solidFill>
                <a:latin typeface="Calibri"/>
                <a:cs typeface="Calibri"/>
              </a:rPr>
              <a:t>. - 5 (f. 95-103): </a:t>
            </a:r>
            <a:r>
              <a:rPr lang="nl-BE" sz="1800" i="1" dirty="0" err="1">
                <a:solidFill>
                  <a:srgbClr val="7F7F7F"/>
                </a:solidFill>
                <a:latin typeface="Calibri"/>
                <a:cs typeface="Calibri"/>
              </a:rPr>
              <a:t>Bediedenis</a:t>
            </a:r>
            <a:r>
              <a:rPr lang="nl-BE" sz="1800" i="1" dirty="0">
                <a:solidFill>
                  <a:srgbClr val="7F7F7F"/>
                </a:solidFill>
                <a:latin typeface="Calibri"/>
                <a:cs typeface="Calibri"/>
              </a:rPr>
              <a:t> der misse. - 6 (f. 106-146): Jan van </a:t>
            </a:r>
            <a:r>
              <a:rPr lang="nl-BE" sz="1800" i="1" dirty="0" err="1">
                <a:solidFill>
                  <a:srgbClr val="7F7F7F"/>
                </a:solidFill>
                <a:latin typeface="Calibri"/>
                <a:cs typeface="Calibri"/>
              </a:rPr>
              <a:t>Boendale</a:t>
            </a:r>
            <a:r>
              <a:rPr lang="nl-BE" sz="1800" i="1" dirty="0">
                <a:solidFill>
                  <a:srgbClr val="7F7F7F"/>
                </a:solidFill>
                <a:latin typeface="Calibri"/>
                <a:cs typeface="Calibri"/>
              </a:rPr>
              <a:t>, </a:t>
            </a:r>
            <a:r>
              <a:rPr lang="nl-BE" sz="1800" i="1" dirty="0" err="1">
                <a:solidFill>
                  <a:srgbClr val="7F7F7F"/>
                </a:solidFill>
                <a:latin typeface="Calibri"/>
                <a:cs typeface="Calibri"/>
              </a:rPr>
              <a:t>Dietsche</a:t>
            </a:r>
            <a:r>
              <a:rPr lang="nl-BE" sz="1800" i="1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nl-BE" sz="1800" i="1" dirty="0" err="1">
                <a:solidFill>
                  <a:srgbClr val="7F7F7F"/>
                </a:solidFill>
                <a:latin typeface="Calibri"/>
                <a:cs typeface="Calibri"/>
              </a:rPr>
              <a:t>doctrinale</a:t>
            </a:r>
            <a:r>
              <a:rPr lang="nl-BE" sz="1800" i="1" dirty="0">
                <a:solidFill>
                  <a:srgbClr val="7F7F7F"/>
                </a:solidFill>
                <a:latin typeface="Calibri"/>
                <a:cs typeface="Calibri"/>
              </a:rPr>
              <a:t> LTK 191</a:t>
            </a:r>
            <a:r>
              <a:rPr lang="nl-BE" sz="1800" dirty="0">
                <a:solidFill>
                  <a:srgbClr val="7F7F7F"/>
                </a:solidFill>
                <a:latin typeface="Calibri"/>
                <a:cs typeface="Calibri"/>
              </a:rPr>
              <a:t>. Leiden University Libraries. Geraadpleegd op 24 april 2022, van </a:t>
            </a:r>
            <a:r>
              <a:rPr lang="nl-BE" sz="18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https://digitalcollections.universiteitleiden.nl/view/item/1598537?fbclid=IwAR0yFHjkWamsx9KwcC-ajzSXnsMg9hrxjRwYWO-mN7IaFZS8IEI-oS02na8#page/92/mode/2up</a:t>
            </a:r>
            <a:r>
              <a:rPr lang="nl-BE" sz="18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nl-NL" sz="1800" dirty="0">
                <a:solidFill>
                  <a:srgbClr val="7F7F7F"/>
                </a:solidFill>
                <a:latin typeface="Calibri"/>
                <a:cs typeface="Calibri"/>
                <a:sym typeface="Calibri"/>
              </a:rPr>
              <a:t>Van Assenede, D. (2001). </a:t>
            </a:r>
            <a:r>
              <a:rPr lang="nl-NL" sz="1800" i="1" dirty="0">
                <a:solidFill>
                  <a:srgbClr val="7F7F7F"/>
                </a:solidFill>
                <a:latin typeface="Calibri"/>
                <a:cs typeface="Calibri"/>
                <a:sym typeface="Calibri"/>
              </a:rPr>
              <a:t>Floris en </a:t>
            </a:r>
            <a:r>
              <a:rPr lang="nl-NL" sz="1800" i="1" dirty="0" err="1">
                <a:solidFill>
                  <a:srgbClr val="7F7F7F"/>
                </a:solidFill>
                <a:latin typeface="Calibri"/>
                <a:cs typeface="Calibri"/>
                <a:sym typeface="Calibri"/>
              </a:rPr>
              <a:t>Blancefloer</a:t>
            </a:r>
            <a:r>
              <a:rPr lang="nl-NL" sz="1800" i="1" dirty="0">
                <a:solidFill>
                  <a:srgbClr val="7F7F7F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nl-NL" sz="1800" dirty="0">
                <a:solidFill>
                  <a:srgbClr val="7F7F7F"/>
                </a:solidFill>
                <a:latin typeface="Calibri"/>
                <a:cs typeface="Calibri"/>
                <a:sym typeface="Calibri"/>
              </a:rPr>
              <a:t>(ed. Ingrid Biesheuvel). Em. Querido's Uitgeverij.</a:t>
            </a:r>
            <a:endParaRPr lang="nl-NL" sz="18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1200"/>
              </a:spcBef>
            </a:pPr>
            <a:endParaRPr lang="nl-BE" sz="18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349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073332" y="888273"/>
            <a:ext cx="1051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5D7E"/>
              </a:buClr>
              <a:buSzPts val="2400"/>
              <a:buFont typeface="Calibri"/>
              <a:buNone/>
            </a:pPr>
            <a:r>
              <a:rPr lang="nl" sz="3600" b="1" dirty="0">
                <a:solidFill>
                  <a:srgbClr val="0D5D7E"/>
                </a:solidFill>
                <a:latin typeface="Calibri"/>
                <a:ea typeface="Calibri"/>
                <a:cs typeface="Calibri"/>
                <a:sym typeface="Calibri"/>
              </a:rPr>
              <a:t>Inhoud</a:t>
            </a:r>
            <a:endParaRPr sz="3600" b="1" dirty="0">
              <a:solidFill>
                <a:srgbClr val="0D5D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7"/>
          <p:cNvSpPr txBox="1"/>
          <p:nvPr/>
        </p:nvSpPr>
        <p:spPr>
          <a:xfrm>
            <a:off x="1073325" y="1702551"/>
            <a:ext cx="9508800" cy="41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</a:pPr>
            <a:r>
              <a:rPr lang="nl-NL" sz="2200" i="1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Floris en </a:t>
            </a:r>
            <a:r>
              <a:rPr lang="nl-NL" sz="2200" i="1" dirty="0" err="1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Blancefloer</a:t>
            </a:r>
            <a:endParaRPr lang="nl-NL" sz="2200" i="1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</a:pPr>
            <a:r>
              <a:rPr lang="nl-NL" sz="2200" i="1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	- </a:t>
            </a:r>
            <a:r>
              <a:rPr lang="nl-NL" sz="2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Het verhaal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</a:pPr>
            <a:r>
              <a:rPr lang="nl-NL" sz="2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	- Achtergrond en overlevering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2200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</a:pPr>
            <a:r>
              <a:rPr lang="nl-NL" sz="2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Van Middelnederlands verhaal tot modern Nederlands op A2-niveau</a:t>
            </a:r>
          </a:p>
          <a:p>
            <a:pPr marL="114300" lvl="1">
              <a:buClr>
                <a:srgbClr val="57585A"/>
              </a:buClr>
              <a:buSzPts val="1800"/>
            </a:pPr>
            <a:r>
              <a:rPr lang="nl-NL" sz="2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	- Methode en testfase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2200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</a:pPr>
            <a:r>
              <a:rPr lang="nl-NL" sz="2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Illustraties en proces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2200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</a:pPr>
            <a:r>
              <a:rPr lang="nl-NL" sz="2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Resultaat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ctrTitle"/>
          </p:nvPr>
        </p:nvSpPr>
        <p:spPr>
          <a:xfrm>
            <a:off x="0" y="3194700"/>
            <a:ext cx="121920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nl" sz="3600" b="1" dirty="0">
                <a:solidFill>
                  <a:srgbClr val="E06025"/>
                </a:solidFill>
                <a:latin typeface="Calibri"/>
                <a:ea typeface="Calibri"/>
                <a:cs typeface="Calibri"/>
                <a:sym typeface="Calibri"/>
              </a:rPr>
              <a:t>Floris en Blancefloer</a:t>
            </a:r>
            <a:endParaRPr sz="3600" b="1" dirty="0">
              <a:solidFill>
                <a:srgbClr val="E060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0299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1073332" y="888273"/>
            <a:ext cx="1051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5D7E"/>
              </a:buClr>
              <a:buSzPts val="2400"/>
              <a:buFont typeface="Calibri"/>
              <a:buNone/>
            </a:pPr>
            <a:r>
              <a:rPr lang="nl" sz="3600" b="1" dirty="0">
                <a:solidFill>
                  <a:srgbClr val="0D5D7E"/>
                </a:solidFill>
                <a:latin typeface="Calibri"/>
                <a:ea typeface="Calibri"/>
                <a:cs typeface="Calibri"/>
                <a:sym typeface="Calibri"/>
              </a:rPr>
              <a:t>Het verhaal</a:t>
            </a:r>
            <a:endParaRPr sz="3600" b="1" i="1" dirty="0">
              <a:solidFill>
                <a:srgbClr val="0D5D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8"/>
          <p:cNvSpPr txBox="1"/>
          <p:nvPr/>
        </p:nvSpPr>
        <p:spPr>
          <a:xfrm>
            <a:off x="1073325" y="1702551"/>
            <a:ext cx="9508800" cy="41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nl-BE" sz="3200" b="0" i="0" u="sng" dirty="0">
              <a:effectLst/>
              <a:latin typeface="Segoe UI Historic" panose="020B0502040204020203" pitchFamily="34" charset="0"/>
              <a:hlinkClick r:id="rId3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nl-BE" sz="3200" u="sng" dirty="0">
              <a:latin typeface="Segoe UI Historic" panose="020B0502040204020203" pitchFamily="34" charset="0"/>
              <a:hlinkClick r:id="rId3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nl-BE" sz="3200" b="0" i="0" u="sng" dirty="0">
              <a:effectLst/>
              <a:latin typeface="Segoe UI Historic" panose="020B0502040204020203" pitchFamily="34" charset="0"/>
              <a:hlinkClick r:id="rId3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nl-BE" sz="3200" u="sng" dirty="0">
              <a:latin typeface="Segoe UI Historic" panose="020B0502040204020203" pitchFamily="34" charset="0"/>
              <a:hlinkClick r:id="rId3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nl-BE" sz="3200" u="sng" dirty="0">
              <a:latin typeface="Segoe UI Historic" panose="020B0502040204020203" pitchFamily="34" charset="0"/>
              <a:hlinkClick r:id="rId3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nl-BE" sz="3200" b="0" i="0" u="sng" dirty="0">
              <a:effectLst/>
              <a:latin typeface="Segoe UI Historic" panose="020B0502040204020203" pitchFamily="34" charset="0"/>
              <a:hlinkClick r:id="rId3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-BE" sz="1600" b="0" i="0" u="sng" dirty="0">
                <a:effectLst/>
                <a:latin typeface="Segoe UI Historic" panose="020B0502040204020203" pitchFamily="34" charset="0"/>
                <a:hlinkClick r:id="rId3"/>
              </a:rPr>
              <a:t>https://www.menti.com/2hqapkb7gq</a:t>
            </a:r>
            <a:endParaRPr sz="105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8" name="Picture 4" descr="Geen beschrijving beschikbaar.">
            <a:extLst>
              <a:ext uri="{FF2B5EF4-FFF2-40B4-BE49-F238E27FC236}">
                <a16:creationId xmlns:a16="http://schemas.microsoft.com/office/drawing/2014/main" id="{2C850158-C078-482A-ABFB-31C9CFFE2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7" b="8664"/>
          <a:stretch/>
        </p:blipFill>
        <p:spPr bwMode="auto">
          <a:xfrm>
            <a:off x="3598875" y="1811215"/>
            <a:ext cx="4457700" cy="366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6583479" y="888275"/>
            <a:ext cx="5005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5D7E"/>
              </a:buClr>
              <a:buSzPts val="2400"/>
              <a:buFont typeface="Calibri"/>
              <a:buNone/>
            </a:pPr>
            <a:r>
              <a:rPr lang="nl" sz="3600" b="1" dirty="0">
                <a:solidFill>
                  <a:srgbClr val="0D5D7E"/>
                </a:solidFill>
                <a:latin typeface="Calibri"/>
                <a:cs typeface="Calibri"/>
                <a:sym typeface="Calibri"/>
              </a:rPr>
              <a:t>Achtergrond en overlevering</a:t>
            </a:r>
            <a:endParaRPr lang="nl-BE" sz="3600" dirty="0"/>
          </a:p>
        </p:txBody>
      </p:sp>
      <p:sp>
        <p:nvSpPr>
          <p:cNvPr id="44" name="Google Shape;44;p9"/>
          <p:cNvSpPr txBox="1"/>
          <p:nvPr/>
        </p:nvSpPr>
        <p:spPr>
          <a:xfrm>
            <a:off x="6583475" y="1737050"/>
            <a:ext cx="4181400" cy="40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 dirty="0">
              <a:solidFill>
                <a:srgbClr val="E060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Oorsprong: 12</a:t>
            </a:r>
            <a:r>
              <a:rPr lang="nl-BE" sz="2200" baseline="300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nl-BE" sz="22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eeuw 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Bekend verhaal in geheel Europa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Twee Middelnederlandse versies bewaard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22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Floris ende </a:t>
            </a:r>
            <a:r>
              <a:rPr lang="nl-BE" sz="2200" i="1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Blancefloer</a:t>
            </a:r>
            <a:r>
              <a:rPr lang="nl-BE" sz="22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-BE" sz="2200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Diederic</a:t>
            </a:r>
            <a:r>
              <a:rPr lang="nl-BE" sz="22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van Assenede, 2</a:t>
            </a:r>
            <a:r>
              <a:rPr lang="nl-BE" sz="2200" baseline="300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nl-BE" sz="22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helft 13</a:t>
            </a:r>
            <a:r>
              <a:rPr lang="nl-BE" sz="2200" baseline="300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nl-BE" sz="22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eeuw</a:t>
            </a:r>
          </a:p>
        </p:txBody>
      </p:sp>
      <p:pic>
        <p:nvPicPr>
          <p:cNvPr id="3" name="Afbeelding 2" descr="Afbeelding met binnen&#10;&#10;Automatisch gegenereerde beschrijving">
            <a:extLst>
              <a:ext uri="{FF2B5EF4-FFF2-40B4-BE49-F238E27FC236}">
                <a16:creationId xmlns:a16="http://schemas.microsoft.com/office/drawing/2014/main" id="{45F9141A-34C2-4A7B-8E7B-72BA1D714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5881"/>
            <a:ext cx="5528590" cy="59262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1F02F15F-C739-4137-A0BF-F706345997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794" r="33492" b="39371"/>
          <a:stretch/>
        </p:blipFill>
        <p:spPr>
          <a:xfrm>
            <a:off x="5421874" y="3611301"/>
            <a:ext cx="5319433" cy="1830849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A8DAC809-5247-40BF-B331-028CAF6750B0}"/>
              </a:ext>
            </a:extLst>
          </p:cNvPr>
          <p:cNvSpPr/>
          <p:nvPr/>
        </p:nvSpPr>
        <p:spPr>
          <a:xfrm>
            <a:off x="7546693" y="3875650"/>
            <a:ext cx="1574157" cy="65107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4" name="Afbeelding 13" descr="Afbeelding met tekst&#10;&#10;Automatisch gegenereerde beschrijving">
            <a:extLst>
              <a:ext uri="{FF2B5EF4-FFF2-40B4-BE49-F238E27FC236}">
                <a16:creationId xmlns:a16="http://schemas.microsoft.com/office/drawing/2014/main" id="{C7CA004C-E10B-4D74-AB74-8DE5B953E9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367" t="4782" b="81238"/>
          <a:stretch/>
        </p:blipFill>
        <p:spPr>
          <a:xfrm>
            <a:off x="5421873" y="1111169"/>
            <a:ext cx="5319433" cy="2123104"/>
          </a:xfrm>
          <a:prstGeom prst="rect">
            <a:avLst/>
          </a:prstGeom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8A316EE8-708B-450E-B53E-004A4C104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85" y="75732"/>
            <a:ext cx="4639322" cy="6706536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B52B1558-6469-489F-AE7B-DA6942A4AAD5}"/>
              </a:ext>
            </a:extLst>
          </p:cNvPr>
          <p:cNvSpPr/>
          <p:nvPr/>
        </p:nvSpPr>
        <p:spPr>
          <a:xfrm>
            <a:off x="1157468" y="3067291"/>
            <a:ext cx="1805651" cy="10880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78EC2B17-0844-4B3D-AA20-F7DB03F247B7}"/>
              </a:ext>
            </a:extLst>
          </p:cNvPr>
          <p:cNvCxnSpPr>
            <a:cxnSpLocks/>
          </p:cNvCxnSpPr>
          <p:nvPr/>
        </p:nvCxnSpPr>
        <p:spPr>
          <a:xfrm>
            <a:off x="2963119" y="3429000"/>
            <a:ext cx="2458754" cy="67192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hoek 23">
            <a:extLst>
              <a:ext uri="{FF2B5EF4-FFF2-40B4-BE49-F238E27FC236}">
                <a16:creationId xmlns:a16="http://schemas.microsoft.com/office/drawing/2014/main" id="{2534C9F0-172D-4D70-89BA-86B469BE57E3}"/>
              </a:ext>
            </a:extLst>
          </p:cNvPr>
          <p:cNvSpPr/>
          <p:nvPr/>
        </p:nvSpPr>
        <p:spPr>
          <a:xfrm>
            <a:off x="3068156" y="425369"/>
            <a:ext cx="1805651" cy="10880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CB1E0827-3BAD-4252-B5DD-04A66F42981F}"/>
              </a:ext>
            </a:extLst>
          </p:cNvPr>
          <p:cNvCxnSpPr>
            <a:cxnSpLocks/>
          </p:cNvCxnSpPr>
          <p:nvPr/>
        </p:nvCxnSpPr>
        <p:spPr>
          <a:xfrm>
            <a:off x="4826642" y="664345"/>
            <a:ext cx="1643606" cy="44682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al 25">
            <a:extLst>
              <a:ext uri="{FF2B5EF4-FFF2-40B4-BE49-F238E27FC236}">
                <a16:creationId xmlns:a16="http://schemas.microsoft.com/office/drawing/2014/main" id="{94E88B46-40A8-4745-96B3-E7FA7129F86E}"/>
              </a:ext>
            </a:extLst>
          </p:cNvPr>
          <p:cNvSpPr/>
          <p:nvPr/>
        </p:nvSpPr>
        <p:spPr>
          <a:xfrm>
            <a:off x="7432875" y="1759412"/>
            <a:ext cx="1574157" cy="65107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83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24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/>
        </p:nvSpPr>
        <p:spPr>
          <a:xfrm>
            <a:off x="1073325" y="1702551"/>
            <a:ext cx="9508800" cy="41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 dirty="0">
              <a:solidFill>
                <a:srgbClr val="E060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Geen beschrijving beschikbaar.">
            <a:extLst>
              <a:ext uri="{FF2B5EF4-FFF2-40B4-BE49-F238E27FC236}">
                <a16:creationId xmlns:a16="http://schemas.microsoft.com/office/drawing/2014/main" id="{BBD82251-2F90-4E86-AABA-130E597F1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28" y="490477"/>
            <a:ext cx="3344022" cy="542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en beschrijving beschikbaar.">
            <a:extLst>
              <a:ext uri="{FF2B5EF4-FFF2-40B4-BE49-F238E27FC236}">
                <a16:creationId xmlns:a16="http://schemas.microsoft.com/office/drawing/2014/main" id="{177B143C-E71B-4589-A19E-545A9A38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753" y="490477"/>
            <a:ext cx="4601797" cy="542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335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ctrTitle"/>
          </p:nvPr>
        </p:nvSpPr>
        <p:spPr>
          <a:xfrm>
            <a:off x="0" y="2728921"/>
            <a:ext cx="121920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nl" sz="3600" b="1" dirty="0">
                <a:solidFill>
                  <a:srgbClr val="E06025"/>
                </a:solidFill>
                <a:latin typeface="Calibri"/>
                <a:ea typeface="Calibri"/>
                <a:cs typeface="Calibri"/>
                <a:sym typeface="Calibri"/>
              </a:rPr>
              <a:t>Van Middelnederlands tot modern Nederlands op A2-niveau</a:t>
            </a:r>
            <a:endParaRPr sz="3600" b="1" dirty="0">
              <a:solidFill>
                <a:srgbClr val="E060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073332" y="888273"/>
            <a:ext cx="1051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5D7E"/>
              </a:buClr>
              <a:buSzPts val="2400"/>
              <a:buFont typeface="Calibri"/>
              <a:buNone/>
            </a:pPr>
            <a:r>
              <a:rPr lang="nl-BE" sz="3600" b="1" dirty="0">
                <a:solidFill>
                  <a:srgbClr val="0D5D7E"/>
                </a:solidFill>
                <a:latin typeface="Calibri"/>
                <a:ea typeface="Calibri"/>
                <a:cs typeface="Calibri"/>
                <a:sym typeface="Calibri"/>
              </a:rPr>
              <a:t>Richtlijnen</a:t>
            </a:r>
            <a:endParaRPr sz="3600" b="1" dirty="0">
              <a:solidFill>
                <a:srgbClr val="0D5D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7"/>
          <p:cNvSpPr txBox="1"/>
          <p:nvPr/>
        </p:nvSpPr>
        <p:spPr>
          <a:xfrm>
            <a:off x="1073325" y="1460973"/>
            <a:ext cx="4671835" cy="51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</a:pPr>
            <a:r>
              <a:rPr lang="nl-BE" sz="2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Inhoud en vertelperspectief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</a:pPr>
            <a:r>
              <a:rPr lang="nl-BE" sz="2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	- Concreet onderwerp 	(universeel thema: de liefde)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</a:pPr>
            <a:r>
              <a:rPr lang="nl-BE" sz="2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	- Vertellend en belevend ik-	perspectief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</a:pPr>
            <a:endParaRPr lang="nl-BE" sz="2200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</a:pPr>
            <a:r>
              <a:rPr lang="nl-BE" sz="2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Zinsbouw 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</a:pPr>
            <a:r>
              <a:rPr lang="nl-BE" sz="2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	- Vaste woordvolgorde (SVO-		taal)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</a:pPr>
            <a:r>
              <a:rPr lang="nl-BE" sz="2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	- Enkelvoudige zinnen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</a:pPr>
            <a:r>
              <a:rPr lang="nl-BE" sz="2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	- Actieve zinnen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</a:pPr>
            <a:r>
              <a:rPr lang="nl-BE" sz="2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	- Tegenwoordige tijd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</a:pPr>
            <a:r>
              <a:rPr lang="nl-BE" sz="2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	- Max. 10 woorden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</a:pPr>
            <a:endParaRPr lang="nl-BE" sz="2400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1;p7">
            <a:extLst>
              <a:ext uri="{FF2B5EF4-FFF2-40B4-BE49-F238E27FC236}">
                <a16:creationId xmlns:a16="http://schemas.microsoft.com/office/drawing/2014/main" id="{422FCCDD-7475-4662-AD65-05BC8BBE9E3B}"/>
              </a:ext>
            </a:extLst>
          </p:cNvPr>
          <p:cNvSpPr txBox="1"/>
          <p:nvPr/>
        </p:nvSpPr>
        <p:spPr>
          <a:xfrm>
            <a:off x="5745160" y="1460973"/>
            <a:ext cx="4988946" cy="51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</a:pPr>
            <a:r>
              <a:rPr lang="nl-BE" sz="2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Woordenschat</a:t>
            </a:r>
          </a:p>
          <a:p>
            <a:pPr marL="114300" lvl="1">
              <a:buClr>
                <a:srgbClr val="57585A"/>
              </a:buClr>
              <a:buSzPts val="1800"/>
            </a:pPr>
            <a:r>
              <a:rPr lang="nl-BE" sz="2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	- Gangbare woordenschat 	</a:t>
            </a:r>
            <a:r>
              <a:rPr lang="nl-BE" sz="1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nl-BE" sz="1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https://www.zoekeenvoudigewoorden.nl/index.php</a:t>
            </a:r>
            <a:r>
              <a:rPr lang="nl-BE" sz="1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lang="nl-BE" sz="2200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lvl="1">
              <a:buClr>
                <a:srgbClr val="57585A"/>
              </a:buClr>
              <a:buSzPts val="1800"/>
            </a:pPr>
            <a:r>
              <a:rPr lang="nl-BE" sz="2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	- Getallen in cijfers</a:t>
            </a:r>
          </a:p>
          <a:p>
            <a:pPr marL="114300" lvl="1">
              <a:buClr>
                <a:srgbClr val="57585A"/>
              </a:buClr>
              <a:buSzPts val="1800"/>
            </a:pPr>
            <a:r>
              <a:rPr lang="nl-BE" sz="2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	- Afkortingen voluit</a:t>
            </a:r>
          </a:p>
          <a:p>
            <a:pPr marL="114300" lvl="1">
              <a:buClr>
                <a:srgbClr val="57585A"/>
              </a:buClr>
              <a:buSzPts val="1800"/>
            </a:pPr>
            <a:r>
              <a:rPr lang="nl-BE" sz="2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	- Consequent zijn (bv. 	vervoegingen werkwoorden)</a:t>
            </a:r>
          </a:p>
          <a:p>
            <a:pPr marL="114300" lvl="1">
              <a:buClr>
                <a:srgbClr val="57585A"/>
              </a:buClr>
              <a:buSzPts val="1800"/>
            </a:pPr>
            <a:r>
              <a:rPr lang="nl-BE" sz="2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	- Nieuwe woorden duidelijk 	aangeven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</a:pPr>
            <a:endParaRPr lang="nl-BE" sz="2200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</a:pPr>
            <a:r>
              <a:rPr lang="nl-BE" sz="2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Vorm-, tekst- en verhaalstructuur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</a:pPr>
            <a:r>
              <a:rPr lang="nl-BE" sz="2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	- Chronologisch, lineaire structuur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</a:pPr>
            <a:r>
              <a:rPr lang="nl-BE" sz="22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	- Alinea’s max. 10 zinnen </a:t>
            </a:r>
          </a:p>
        </p:txBody>
      </p:sp>
    </p:spTree>
    <p:extLst>
      <p:ext uri="{BB962C8B-B14F-4D97-AF65-F5344CB8AC3E}">
        <p14:creationId xmlns:p14="http://schemas.microsoft.com/office/powerpoint/2010/main" val="12685542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 Ligo presentatie" id="{4C1AB8B9-3075-4F70-9CA9-92ECDFF2194B}" vid="{F33C3B60-128F-4C90-B221-272D08CF88BB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86aa52ce9ec44dba1155a0e3bdce0ab xmlns="5ac67832-f459-4cff-9b16-70db4f9e2d06">
      <Terms xmlns="http://schemas.microsoft.com/office/infopath/2007/PartnerControls">
        <TermInfo xmlns="http://schemas.microsoft.com/office/infopath/2007/PartnerControls">
          <TermName xmlns="http://schemas.microsoft.com/office/infopath/2007/PartnerControls">Sjablonen</TermName>
          <TermId xmlns="http://schemas.microsoft.com/office/infopath/2007/PartnerControls">5b1f02c3-c877-4ece-a22d-d7c4fb8a33bf</TermId>
        </TermInfo>
      </Terms>
    </o86aa52ce9ec44dba1155a0e3bdce0ab>
    <TaxCatchAll xmlns="9b8005d2-cfac-4405-9e38-6faadb8a5328">
      <Value>194</Value>
      <Value>163</Value>
    </TaxCatchAll>
    <Boomstruktuur xmlns="5ac67832-f459-4cff-9b16-70db4f9e2d06">kolom1_Sjablonen</Boomstruktuur>
    <Verantwoordelijke xmlns="5ac67832-f459-4cff-9b16-70db4f9e2d06">
      <UserInfo>
        <DisplayName>Annelien Mallems</DisplayName>
        <AccountId>18</AccountId>
        <AccountType/>
      </UserInfo>
    </Verantwoordelijke>
    <db5b3548591d4be1b1b952235c8d177f xmlns="5ac67832-f459-4cff-9b16-70db4f9e2d06">
      <Terms xmlns="http://schemas.microsoft.com/office/infopath/2007/PartnerControls">
        <TermInfo xmlns="http://schemas.microsoft.com/office/infopath/2007/PartnerControls">
          <TermName xmlns="http://schemas.microsoft.com/office/infopath/2007/PartnerControls">Sjabloon</TermName>
          <TermId xmlns="http://schemas.microsoft.com/office/infopath/2007/PartnerControls">58103228-c04a-4de6-8ce9-5e0a6dfb38e1</TermId>
        </TermInfo>
      </Terms>
    </db5b3548591d4be1b1b952235c8d177f>
    <IconOverlay xmlns="http://schemas.microsoft.com/sharepoint/v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180DBB91B7247A33AE0F7083F300E" ma:contentTypeVersion="27" ma:contentTypeDescription="Een nieuw document maken." ma:contentTypeScope="" ma:versionID="dcc5e39ca904a9d83b359ae8e91ab3cb">
  <xsd:schema xmlns:xsd="http://www.w3.org/2001/XMLSchema" xmlns:xs="http://www.w3.org/2001/XMLSchema" xmlns:p="http://schemas.microsoft.com/office/2006/metadata/properties" xmlns:ns2="5ac67832-f459-4cff-9b16-70db4f9e2d06" xmlns:ns3="9b8005d2-cfac-4405-9e38-6faadb8a5328" xmlns:ns4="http://schemas.microsoft.com/sharepoint/v4" targetNamespace="http://schemas.microsoft.com/office/2006/metadata/properties" ma:root="true" ma:fieldsID="41f8dbe39bebd19ed657516f41fcfe77" ns2:_="" ns3:_="" ns4:_="">
    <xsd:import namespace="5ac67832-f459-4cff-9b16-70db4f9e2d06"/>
    <xsd:import namespace="9b8005d2-cfac-4405-9e38-6faadb8a532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o86aa52ce9ec44dba1155a0e3bdce0ab" minOccurs="0"/>
                <xsd:element ref="ns3:TaxCatchAll" minOccurs="0"/>
                <xsd:element ref="ns2:db5b3548591d4be1b1b952235c8d177f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Boomstruktuur"/>
                <xsd:element ref="ns2:MediaServiceDateTaken" minOccurs="0"/>
                <xsd:element ref="ns2:Verantwoordelijke"/>
                <xsd:element ref="ns4:IconOverlay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67832-f459-4cff-9b16-70db4f9e2d06" elementFormDefault="qualified">
    <xsd:import namespace="http://schemas.microsoft.com/office/2006/documentManagement/types"/>
    <xsd:import namespace="http://schemas.microsoft.com/office/infopath/2007/PartnerControls"/>
    <xsd:element name="o86aa52ce9ec44dba1155a0e3bdce0ab" ma:index="9" ma:taxonomy="true" ma:internalName="o86aa52ce9ec44dba1155a0e3bdce0ab" ma:taxonomyFieldName="Thema" ma:displayName="Thema" ma:indexed="true" ma:default="2;#Onbekend|fb6cb917-1629-4bdb-9c3f-2149fe87f2b4" ma:fieldId="{886aa52c-e9ec-44db-a115-5a0e3bdce0ab}" ma:sspId="7c13d5ff-a36c-452e-9f9e-089db0ee400b" ma:termSetId="e6fe055d-35b9-4d60-8cee-f606713991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b5b3548591d4be1b1b952235c8d177f" ma:index="12" ma:taxonomy="true" ma:internalName="db5b3548591d4be1b1b952235c8d177f" ma:taxonomyFieldName="Soort" ma:displayName="Soort" ma:indexed="true" ma:default="" ma:fieldId="{db5b3548-591d-4be1-b1b9-52235c8d177f}" ma:sspId="7c13d5ff-a36c-452e-9f9e-089db0ee400b" ma:termSetId="64591a2d-da12-485c-b42e-d7d7c688c1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Boomstruktuur" ma:index="19" ma:displayName="Boomstructuur" ma:format="Dropdown" ma:internalName="Boomstruktuur">
      <xsd:simpleType>
        <xsd:restriction base="dms:Choice">
          <xsd:enumeration value="kolom0_Link"/>
          <xsd:enumeration value="kolom1_Sjablonen"/>
          <xsd:enumeration value="kolom1_Vergaderkalender"/>
          <xsd:enumeration value="kolom1_Communicatie"/>
          <xsd:enumeration value="kolom1_Organisatie"/>
          <xsd:enumeration value="kolom1_Procedures"/>
          <xsd:enumeration value="kolom1_presentaties"/>
          <xsd:enumeration value="kolom2_Gebouwen"/>
          <xsd:enumeration value="kolom2_Ontwikkelcyclus_functieprofiel"/>
          <xsd:enumeration value="kolom2_PC-weetjes"/>
          <xsd:enumeration value="kolom2_Personeelszaken"/>
          <xsd:enumeration value="kolom2_Preventie"/>
          <xsd:enumeration value="kolom2_Reservatie"/>
          <xsd:enumeration value="kolom2-Vertrouwenspersoon"/>
          <xsd:enumeration value="kolom2_Vakbond"/>
          <xsd:enumeration value="kolom3_Inwerking"/>
          <xsd:enumeration value="kolom3_Cursisten"/>
          <xsd:enumeration value="kolom3_Digitale tijdschriften"/>
          <xsd:enumeration value="kolom3_Materialenbank"/>
          <xsd:enumeration value="kolom3_Programmatie"/>
          <xsd:enumeration value="kolom3_Taalpromotie en evenementen"/>
          <xsd:enumeration value="kolom3_Trajectbegeleiding"/>
          <xsd:enumeration value="kolom3_Vervangingspool"/>
          <xsd:enumeration value="kolom3_Vrijwilligers"/>
          <xsd:enumeration value="kolom3_De Schakel"/>
          <xsd:enumeration value="FAQ"/>
          <xsd:enumeration value="Digitale tips"/>
          <xsd:enumeration value="Info inburgering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Verantwoordelijke" ma:index="21" ma:displayName="Verantwoordelijke" ma:list="UserInfo" ma:SearchPeopleOnly="false" ma:SharePointGroup="377" ma:internalName="Verantwoordelijk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8005d2-cfac-4405-9e38-6faadb8a532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50b9a1b-fcc3-49d7-824c-fe9c7b35175a}" ma:internalName="TaxCatchAll" ma:showField="CatchAllData" ma:web="9b8005d2-cfac-4405-9e38-6faadb8a53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9C2893-CBC0-4E82-911D-CC03FD05FE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FB184C-B10C-4D1D-A5D2-5A06341C7C66}">
  <ds:schemaRefs>
    <ds:schemaRef ds:uri="http://purl.org/dc/terms/"/>
    <ds:schemaRef ds:uri="http://purl.org/dc/elements/1.1/"/>
    <ds:schemaRef ds:uri="http://schemas.openxmlformats.org/package/2006/metadata/core-properties"/>
    <ds:schemaRef ds:uri="9b8005d2-cfac-4405-9e38-6faadb8a5328"/>
    <ds:schemaRef ds:uri="http://purl.org/dc/dcmitype/"/>
    <ds:schemaRef ds:uri="5ac67832-f459-4cff-9b16-70db4f9e2d06"/>
    <ds:schemaRef ds:uri="http://schemas.microsoft.com/office/infopath/2007/PartnerControls"/>
    <ds:schemaRef ds:uri="http://schemas.microsoft.com/office/2006/documentManagement/types"/>
    <ds:schemaRef ds:uri="http://schemas.microsoft.com/sharepoint/v4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E20DBE-A8AB-4DC2-8502-C2CDEF6FB9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c67832-f459-4cff-9b16-70db4f9e2d06"/>
    <ds:schemaRef ds:uri="9b8005d2-cfac-4405-9e38-6faadb8a5328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Ligo Antwerpen presentatie_voorbeeld</Template>
  <TotalTime>0</TotalTime>
  <Words>480</Words>
  <Application>Microsoft Office PowerPoint</Application>
  <PresentationFormat>Breedbeeld</PresentationFormat>
  <Paragraphs>87</Paragraphs>
  <Slides>18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Segoe UI Historic</vt:lpstr>
      <vt:lpstr>Times New Roman</vt:lpstr>
      <vt:lpstr>Kantoorthema</vt:lpstr>
      <vt:lpstr>Het Middelnederlanse verhaal  Floris en Blancefloer  op A2-niveau</vt:lpstr>
      <vt:lpstr>Inhoud</vt:lpstr>
      <vt:lpstr>Floris en Blancefloer</vt:lpstr>
      <vt:lpstr>Het verhaal</vt:lpstr>
      <vt:lpstr>Achtergrond en overlevering</vt:lpstr>
      <vt:lpstr>PowerPoint-presentatie</vt:lpstr>
      <vt:lpstr>PowerPoint-presentatie</vt:lpstr>
      <vt:lpstr>Van Middelnederlands tot modern Nederlands op A2-niveau</vt:lpstr>
      <vt:lpstr>Richtlijnen</vt:lpstr>
      <vt:lpstr>PowerPoint-presentatie</vt:lpstr>
      <vt:lpstr>Methode en testfases</vt:lpstr>
      <vt:lpstr>Illustraties en proces</vt:lpstr>
      <vt:lpstr>PowerPoint-presentatie</vt:lpstr>
      <vt:lpstr>Resultaat</vt:lpstr>
      <vt:lpstr>PowerPoint-presentatie</vt:lpstr>
      <vt:lpstr>PowerPoint-presentatie</vt:lpstr>
      <vt:lpstr>Zijn er nog vragen?</vt:lpstr>
      <vt:lpstr>Bronnen</vt:lpstr>
    </vt:vector>
  </TitlesOfParts>
  <Company>Centrum voor Basiseducatie Antwerpen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Laura Somers</dc:creator>
  <cp:lastModifiedBy>Laura Somers</cp:lastModifiedBy>
  <cp:revision>40</cp:revision>
  <dcterms:created xsi:type="dcterms:W3CDTF">2022-04-22T06:30:57Z</dcterms:created>
  <dcterms:modified xsi:type="dcterms:W3CDTF">2022-06-01T10:44:13Z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0x010100AA3180DBB91B7247A33AE0F7083F300E</vt:lpwstr>
  </property>
  <property fmtid="{D5CDD505-2E9C-101B-9397-08002B2CF9AE}" pid="3" name="o86aa52ce9ec44dba1155a0e3bdce0ab">
    <vt:lpwstr>Onbekend|fb6cb917-1629-4bdb-9c3f-2149fe87f2b4</vt:lpwstr>
  </property>
  <property fmtid="{D5CDD505-2E9C-101B-9397-08002B2CF9AE}" pid="4" name="TaxCatchAll">
    <vt:lpwstr>2;#Onbekend</vt:lpwstr>
  </property>
  <property fmtid="{D5CDD505-2E9C-101B-9397-08002B2CF9AE}" pid="5" name="Thema">
    <vt:lpwstr>194;#Sjablonen|5b1f02c3-c877-4ece-a22d-d7c4fb8a33bf</vt:lpwstr>
  </property>
  <property fmtid="{D5CDD505-2E9C-101B-9397-08002B2CF9AE}" pid="6" name="Soort">
    <vt:lpwstr>163;#Sjabloon|58103228-c04a-4de6-8ce9-5e0a6dfb38e1</vt:lpwstr>
  </property>
</Properties>
</file>