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38"/>
  </p:notesMasterIdLst>
  <p:sldIdLst>
    <p:sldId id="320" r:id="rId5"/>
    <p:sldId id="358" r:id="rId6"/>
    <p:sldId id="376" r:id="rId7"/>
    <p:sldId id="378" r:id="rId8"/>
    <p:sldId id="374" r:id="rId9"/>
    <p:sldId id="363" r:id="rId10"/>
    <p:sldId id="322" r:id="rId11"/>
    <p:sldId id="318" r:id="rId12"/>
    <p:sldId id="333" r:id="rId13"/>
    <p:sldId id="362" r:id="rId14"/>
    <p:sldId id="346" r:id="rId15"/>
    <p:sldId id="348" r:id="rId16"/>
    <p:sldId id="349" r:id="rId17"/>
    <p:sldId id="353" r:id="rId18"/>
    <p:sldId id="351" r:id="rId19"/>
    <p:sldId id="352" r:id="rId20"/>
    <p:sldId id="354" r:id="rId21"/>
    <p:sldId id="360" r:id="rId22"/>
    <p:sldId id="339" r:id="rId23"/>
    <p:sldId id="369" r:id="rId24"/>
    <p:sldId id="334" r:id="rId25"/>
    <p:sldId id="335" r:id="rId26"/>
    <p:sldId id="370" r:id="rId27"/>
    <p:sldId id="337" r:id="rId28"/>
    <p:sldId id="371" r:id="rId29"/>
    <p:sldId id="338" r:id="rId30"/>
    <p:sldId id="372" r:id="rId31"/>
    <p:sldId id="356" r:id="rId32"/>
    <p:sldId id="355" r:id="rId33"/>
    <p:sldId id="357" r:id="rId34"/>
    <p:sldId id="375" r:id="rId35"/>
    <p:sldId id="344" r:id="rId36"/>
    <p:sldId id="377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33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8065" autoAdjust="0"/>
  </p:normalViewPr>
  <p:slideViewPr>
    <p:cSldViewPr snapToGrid="0">
      <p:cViewPr varScale="1">
        <p:scale>
          <a:sx n="75" d="100"/>
          <a:sy n="75" d="100"/>
        </p:scale>
        <p:origin x="7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leserver.ad.ua.ac.be\Data\FLW\Linguapolis\Edu\NT2\ITNA\2021_03%20Compilatie%202020\2020%20excels%20en%20tabellen%20itna%20jaarverslag%20LP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erver.ad.ua.ac.be\Data\FLW\Linguapolis\Edu\NT2\ITNA\2018_01%20compilatie%202017\2018_01%20pc%20en%20Bentool%20resultaten%20alle%20centra%202017\reden%20per%20soort%20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83507407594449E-2"/>
          <c:y val="4.5503406269351274E-2"/>
          <c:w val="0.93402650812613142"/>
          <c:h val="0.8558695371136170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'2020'!$B$71</c:f>
              <c:strCache>
                <c:ptCount val="1"/>
                <c:pt idx="0">
                  <c:v>aantal</c:v>
                </c:pt>
              </c:strCache>
            </c:strRef>
          </c:tx>
          <c:spPr>
            <a:solidFill>
              <a:srgbClr val="0078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'2020'!$A$72:$A$82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'2020'!$B$72:$B$82</c:f>
              <c:numCache>
                <c:formatCode>#,##0</c:formatCode>
                <c:ptCount val="11"/>
                <c:pt idx="0">
                  <c:v>286</c:v>
                </c:pt>
                <c:pt idx="1">
                  <c:v>482</c:v>
                </c:pt>
                <c:pt idx="2">
                  <c:v>705</c:v>
                </c:pt>
                <c:pt idx="3">
                  <c:v>808</c:v>
                </c:pt>
                <c:pt idx="4">
                  <c:v>1050</c:v>
                </c:pt>
                <c:pt idx="5">
                  <c:v>1130</c:v>
                </c:pt>
                <c:pt idx="6">
                  <c:v>1143</c:v>
                </c:pt>
                <c:pt idx="7">
                  <c:v>1265</c:v>
                </c:pt>
                <c:pt idx="8">
                  <c:v>1095</c:v>
                </c:pt>
                <c:pt idx="9">
                  <c:v>1180</c:v>
                </c:pt>
                <c:pt idx="10">
                  <c:v>1099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C5-43EF-9D43-35CB08333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04150472"/>
        <c:axId val="504149296"/>
      </c:barChart>
      <c:catAx>
        <c:axId val="504150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nl-BE"/>
          </a:p>
        </c:txPr>
        <c:crossAx val="504149296"/>
        <c:crosses val="autoZero"/>
        <c:auto val="1"/>
        <c:lblAlgn val="ctr"/>
        <c:lblOffset val="100"/>
        <c:noMultiLvlLbl val="0"/>
      </c:catAx>
      <c:valAx>
        <c:axId val="50414929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504150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reden deelname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Blad1!$B$26</c:f>
              <c:strCache>
                <c:ptCount val="1"/>
                <c:pt idx="0">
                  <c:v>eindtest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Blad1!$A$27:$A$31</c:f>
              <c:strCache>
                <c:ptCount val="5"/>
                <c:pt idx="0">
                  <c:v>eindtest niv 5</c:v>
                </c:pt>
                <c:pt idx="1">
                  <c:v>niveau</c:v>
                </c:pt>
                <c:pt idx="2">
                  <c:v>studie</c:v>
                </c:pt>
                <c:pt idx="3">
                  <c:v>werk_nu</c:v>
                </c:pt>
                <c:pt idx="4">
                  <c:v>werk_toekomst</c:v>
                </c:pt>
              </c:strCache>
            </c:strRef>
          </c:cat>
          <c:val>
            <c:numRef>
              <c:f>Blad1!$B$27:$B$31</c:f>
              <c:numCache>
                <c:formatCode>0%</c:formatCode>
                <c:ptCount val="5"/>
                <c:pt idx="0">
                  <c:v>0.1541038525963149</c:v>
                </c:pt>
                <c:pt idx="1">
                  <c:v>3.015075376884422E-2</c:v>
                </c:pt>
                <c:pt idx="2">
                  <c:v>0.54438860971524283</c:v>
                </c:pt>
                <c:pt idx="3">
                  <c:v>6.7001675041876041E-2</c:v>
                </c:pt>
                <c:pt idx="4">
                  <c:v>0.20435510887772193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A-483B-97B7-57A22B7130D5}"/>
            </c:ext>
          </c:extLst>
        </c:ser>
        <c:ser>
          <c:idx val="1"/>
          <c:order val="1"/>
          <c:tx>
            <c:strRef>
              <c:f>Blad1!$C$26</c:f>
              <c:strCache>
                <c:ptCount val="1"/>
                <c:pt idx="0">
                  <c:v>standaard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Blad1!$A$27:$A$31</c:f>
              <c:strCache>
                <c:ptCount val="5"/>
                <c:pt idx="0">
                  <c:v>eindtest niv 5</c:v>
                </c:pt>
                <c:pt idx="1">
                  <c:v>niveau</c:v>
                </c:pt>
                <c:pt idx="2">
                  <c:v>studie</c:v>
                </c:pt>
                <c:pt idx="3">
                  <c:v>werk_nu</c:v>
                </c:pt>
                <c:pt idx="4">
                  <c:v>werk_toekomst</c:v>
                </c:pt>
              </c:strCache>
            </c:strRef>
          </c:cat>
          <c:val>
            <c:numRef>
              <c:f>Blad1!$C$27:$C$31</c:f>
              <c:numCache>
                <c:formatCode>0%</c:formatCode>
                <c:ptCount val="5"/>
                <c:pt idx="0">
                  <c:v>0</c:v>
                </c:pt>
                <c:pt idx="1">
                  <c:v>3.614457831325301E-2</c:v>
                </c:pt>
                <c:pt idx="2">
                  <c:v>0.83373493975903612</c:v>
                </c:pt>
                <c:pt idx="3">
                  <c:v>8.91566265060241E-2</c:v>
                </c:pt>
                <c:pt idx="4">
                  <c:v>3.614457831325301E-2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6A-483B-97B7-57A22B7130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14051840"/>
        <c:axId val="214061824"/>
      </c:barChart>
      <c:catAx>
        <c:axId val="21405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061824"/>
        <c:crosses val="autoZero"/>
        <c:auto val="1"/>
        <c:lblAlgn val="ctr"/>
        <c:lblOffset val="100"/>
        <c:noMultiLvlLbl val="0"/>
      </c:catAx>
      <c:valAx>
        <c:axId val="214061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1405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241F4-32FB-4051-8C0F-5F29F5F79A2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D2E7362C-9790-408A-A26F-3A5F65398551}">
      <dgm:prSet custT="1"/>
      <dgm:spPr>
        <a:solidFill>
          <a:srgbClr val="003366"/>
        </a:solidFill>
      </dgm:spPr>
      <dgm:t>
        <a:bodyPr/>
        <a:lstStyle/>
        <a:p>
          <a:pPr algn="l" rtl="0"/>
          <a:r>
            <a:rPr lang="nl-BE" sz="2000" dirty="0">
              <a:solidFill>
                <a:schemeClr val="bg1"/>
              </a:solidFill>
            </a:rPr>
            <a:t>Om te studeren aan de universiteit, moet je als anderstalige een ITNA-certificaat kunnen voorleggen.</a:t>
          </a:r>
        </a:p>
      </dgm:t>
    </dgm:pt>
    <dgm:pt modelId="{DCEDC5C1-2795-4CB1-99F2-66F931720D7E}" type="parTrans" cxnId="{49FF6B23-3353-42D4-A0F2-535FA6454F55}">
      <dgm:prSet/>
      <dgm:spPr/>
      <dgm:t>
        <a:bodyPr/>
        <a:lstStyle/>
        <a:p>
          <a:endParaRPr lang="nl-NL"/>
        </a:p>
      </dgm:t>
    </dgm:pt>
    <dgm:pt modelId="{4B1E4E16-9F03-4574-AA53-E3F1A51B1E3C}" type="sibTrans" cxnId="{49FF6B23-3353-42D4-A0F2-535FA6454F55}">
      <dgm:prSet/>
      <dgm:spPr/>
      <dgm:t>
        <a:bodyPr/>
        <a:lstStyle/>
        <a:p>
          <a:endParaRPr lang="nl-NL"/>
        </a:p>
      </dgm:t>
    </dgm:pt>
    <dgm:pt modelId="{EC48B1A3-5F1C-4979-8A52-D3F17E257AFA}">
      <dgm:prSet custT="1"/>
      <dgm:spPr>
        <a:solidFill>
          <a:srgbClr val="003366"/>
        </a:solidFill>
      </dgm:spPr>
      <dgm:t>
        <a:bodyPr/>
        <a:lstStyle/>
        <a:p>
          <a:pPr algn="l" rtl="0"/>
          <a:r>
            <a:rPr lang="nl-BE" sz="2000" dirty="0">
              <a:solidFill>
                <a:schemeClr val="bg1"/>
              </a:solidFill>
            </a:rPr>
            <a:t>Deelname aan de ITNA kost 85 EUR.</a:t>
          </a:r>
          <a:endParaRPr lang="nl-NL" sz="2000" dirty="0">
            <a:solidFill>
              <a:schemeClr val="bg1"/>
            </a:solidFill>
          </a:endParaRPr>
        </a:p>
      </dgm:t>
    </dgm:pt>
    <dgm:pt modelId="{B50FB870-424B-4EBC-8CB0-31B7990A9CCB}" type="parTrans" cxnId="{3F021191-E214-4839-8F39-78D75D5312BE}">
      <dgm:prSet/>
      <dgm:spPr/>
      <dgm:t>
        <a:bodyPr/>
        <a:lstStyle/>
        <a:p>
          <a:endParaRPr lang="nl-NL"/>
        </a:p>
      </dgm:t>
    </dgm:pt>
    <dgm:pt modelId="{B443498E-876C-415F-9034-979613DFC42A}" type="sibTrans" cxnId="{3F021191-E214-4839-8F39-78D75D5312BE}">
      <dgm:prSet/>
      <dgm:spPr/>
      <dgm:t>
        <a:bodyPr/>
        <a:lstStyle/>
        <a:p>
          <a:endParaRPr lang="nl-NL"/>
        </a:p>
      </dgm:t>
    </dgm:pt>
    <dgm:pt modelId="{639A01A6-EDE3-4CEF-8189-293A3EE2E036}">
      <dgm:prSet custT="1"/>
      <dgm:spPr>
        <a:solidFill>
          <a:srgbClr val="003366"/>
        </a:solidFill>
      </dgm:spPr>
      <dgm:t>
        <a:bodyPr/>
        <a:lstStyle/>
        <a:p>
          <a:pPr algn="l" rtl="0"/>
          <a:r>
            <a:rPr lang="nl-NL" sz="2000" dirty="0">
              <a:solidFill>
                <a:schemeClr val="bg1"/>
              </a:solidFill>
            </a:rPr>
            <a:t>Niet iedereen doet een spreekexamen bij de ITNA.</a:t>
          </a:r>
        </a:p>
      </dgm:t>
    </dgm:pt>
    <dgm:pt modelId="{37C4C373-B3ED-4220-874D-D95408F16975}" type="parTrans" cxnId="{4422B8D4-E2F6-427D-B886-184E9CC05515}">
      <dgm:prSet/>
      <dgm:spPr/>
      <dgm:t>
        <a:bodyPr/>
        <a:lstStyle/>
        <a:p>
          <a:endParaRPr lang="nl-NL"/>
        </a:p>
      </dgm:t>
    </dgm:pt>
    <dgm:pt modelId="{DBAC4A0F-1860-4DC0-A818-01ED5B05FCD6}" type="sibTrans" cxnId="{4422B8D4-E2F6-427D-B886-184E9CC05515}">
      <dgm:prSet/>
      <dgm:spPr/>
      <dgm:t>
        <a:bodyPr/>
        <a:lstStyle/>
        <a:p>
          <a:endParaRPr lang="nl-NL"/>
        </a:p>
      </dgm:t>
    </dgm:pt>
    <dgm:pt modelId="{6C573A66-D0B6-4A6D-BF0E-9D0BBD2BC1B2}">
      <dgm:prSet custT="1"/>
      <dgm:spPr>
        <a:solidFill>
          <a:srgbClr val="003366"/>
        </a:solidFill>
      </dgm:spPr>
      <dgm:t>
        <a:bodyPr/>
        <a:lstStyle/>
        <a:p>
          <a:pPr algn="l" rtl="0"/>
          <a:r>
            <a:rPr lang="nl-NL" sz="2000" dirty="0">
              <a:solidFill>
                <a:schemeClr val="bg1"/>
              </a:solidFill>
            </a:rPr>
            <a:t>Het slaagpercentage voor de ITNA B2 is 30%.</a:t>
          </a:r>
        </a:p>
      </dgm:t>
    </dgm:pt>
    <dgm:pt modelId="{B9765E07-6C4C-454F-A184-6572199A0552}" type="parTrans" cxnId="{DB4704EE-5AFA-4619-90EB-C601980483C0}">
      <dgm:prSet/>
      <dgm:spPr/>
      <dgm:t>
        <a:bodyPr/>
        <a:lstStyle/>
        <a:p>
          <a:endParaRPr lang="nl-NL"/>
        </a:p>
      </dgm:t>
    </dgm:pt>
    <dgm:pt modelId="{0853C0B1-DBE4-4AD8-BC71-4D14F2F735A2}" type="sibTrans" cxnId="{DB4704EE-5AFA-4619-90EB-C601980483C0}">
      <dgm:prSet/>
      <dgm:spPr/>
      <dgm:t>
        <a:bodyPr/>
        <a:lstStyle/>
        <a:p>
          <a:endParaRPr lang="nl-NL"/>
        </a:p>
      </dgm:t>
    </dgm:pt>
    <dgm:pt modelId="{B1053EFE-A46B-4CDA-8A6C-ACB5624588C0}">
      <dgm:prSet custT="1"/>
      <dgm:spPr>
        <a:solidFill>
          <a:srgbClr val="003366"/>
        </a:solidFill>
      </dgm:spPr>
      <dgm:t>
        <a:bodyPr/>
        <a:lstStyle/>
        <a:p>
          <a:pPr algn="l" rtl="0"/>
          <a:r>
            <a:rPr lang="nl-BE" sz="2000" dirty="0">
              <a:solidFill>
                <a:schemeClr val="bg1"/>
              </a:solidFill>
            </a:rPr>
            <a:t>Voor opleidingen hoger onderwijs heb je ERK-niveau B2 nodig.</a:t>
          </a:r>
          <a:endParaRPr lang="nl-NL" sz="2000" dirty="0">
            <a:solidFill>
              <a:schemeClr val="bg1"/>
            </a:solidFill>
          </a:endParaRPr>
        </a:p>
      </dgm:t>
    </dgm:pt>
    <dgm:pt modelId="{DE4A9D93-6FA6-42B2-BE93-2B1AAC59AC73}" type="parTrans" cxnId="{E317E672-F185-4B83-A915-E96A0DC3E6C0}">
      <dgm:prSet/>
      <dgm:spPr/>
      <dgm:t>
        <a:bodyPr/>
        <a:lstStyle/>
        <a:p>
          <a:endParaRPr lang="nl-NL"/>
        </a:p>
      </dgm:t>
    </dgm:pt>
    <dgm:pt modelId="{245FB8D7-F802-42AB-8CA6-65AB8B21AA57}" type="sibTrans" cxnId="{E317E672-F185-4B83-A915-E96A0DC3E6C0}">
      <dgm:prSet/>
      <dgm:spPr/>
      <dgm:t>
        <a:bodyPr/>
        <a:lstStyle/>
        <a:p>
          <a:endParaRPr lang="nl-NL"/>
        </a:p>
      </dgm:t>
    </dgm:pt>
    <dgm:pt modelId="{12D3258D-5BB7-4EFD-9FD8-9FC24AD0D9F4}">
      <dgm:prSet custT="1"/>
      <dgm:spPr>
        <a:solidFill>
          <a:srgbClr val="003366"/>
        </a:solidFill>
      </dgm:spPr>
      <dgm:t>
        <a:bodyPr/>
        <a:lstStyle/>
        <a:p>
          <a:pPr algn="l" rtl="0"/>
          <a:r>
            <a:rPr lang="nl-NL" sz="2000" dirty="0">
              <a:solidFill>
                <a:schemeClr val="bg1"/>
              </a:solidFill>
            </a:rPr>
            <a:t>Er zijn moedertaalsprekers Nederlands die de ITNA moeten afleggen.</a:t>
          </a:r>
        </a:p>
      </dgm:t>
    </dgm:pt>
    <dgm:pt modelId="{63F3BE18-69C7-496B-8303-67F5DDD2DCD0}" type="parTrans" cxnId="{0A6A7921-E316-4526-9DB6-884D1748628D}">
      <dgm:prSet/>
      <dgm:spPr/>
      <dgm:t>
        <a:bodyPr/>
        <a:lstStyle/>
        <a:p>
          <a:endParaRPr lang="nl-NL"/>
        </a:p>
      </dgm:t>
    </dgm:pt>
    <dgm:pt modelId="{755B158E-0642-469D-90F6-E64849375351}" type="sibTrans" cxnId="{0A6A7921-E316-4526-9DB6-884D1748628D}">
      <dgm:prSet/>
      <dgm:spPr/>
      <dgm:t>
        <a:bodyPr/>
        <a:lstStyle/>
        <a:p>
          <a:endParaRPr lang="nl-NL"/>
        </a:p>
      </dgm:t>
    </dgm:pt>
    <dgm:pt modelId="{7574C9A5-2F7E-4E53-97CF-DE8FF88ACF82}">
      <dgm:prSet custT="1"/>
      <dgm:spPr>
        <a:solidFill>
          <a:srgbClr val="003366"/>
        </a:solidFill>
      </dgm:spPr>
      <dgm:t>
        <a:bodyPr/>
        <a:lstStyle/>
        <a:p>
          <a:pPr algn="l" rtl="0"/>
          <a:r>
            <a:rPr lang="nl-NL" sz="2000" dirty="0">
              <a:solidFill>
                <a:schemeClr val="bg1"/>
              </a:solidFill>
            </a:rPr>
            <a:t>Er zijn jaarlijks meer dan 1000 deelnemers aan de ITNA.</a:t>
          </a:r>
        </a:p>
      </dgm:t>
    </dgm:pt>
    <dgm:pt modelId="{881C85C2-49FF-4E8F-A26B-8ACEFCD7CEFB}" type="parTrans" cxnId="{2700DF8B-B39F-4A54-823E-D296A9EA0F2C}">
      <dgm:prSet/>
      <dgm:spPr/>
      <dgm:t>
        <a:bodyPr/>
        <a:lstStyle/>
        <a:p>
          <a:endParaRPr lang="nl-NL"/>
        </a:p>
      </dgm:t>
    </dgm:pt>
    <dgm:pt modelId="{F89805F8-8B6D-47B4-987E-CB9F875F64B5}" type="sibTrans" cxnId="{2700DF8B-B39F-4A54-823E-D296A9EA0F2C}">
      <dgm:prSet/>
      <dgm:spPr/>
      <dgm:t>
        <a:bodyPr/>
        <a:lstStyle/>
        <a:p>
          <a:endParaRPr lang="nl-NL"/>
        </a:p>
      </dgm:t>
    </dgm:pt>
    <dgm:pt modelId="{35CED1A5-47CA-4F3D-BB8F-1B9148D1A822}" type="pres">
      <dgm:prSet presAssocID="{B0D241F4-32FB-4051-8C0F-5F29F5F79A25}" presName="linearFlow" presStyleCnt="0">
        <dgm:presLayoutVars>
          <dgm:dir/>
          <dgm:resizeHandles val="exact"/>
        </dgm:presLayoutVars>
      </dgm:prSet>
      <dgm:spPr/>
    </dgm:pt>
    <dgm:pt modelId="{BCF27F0A-78F9-4FD3-8219-9178908DF8AB}" type="pres">
      <dgm:prSet presAssocID="{D2E7362C-9790-408A-A26F-3A5F65398551}" presName="composite" presStyleCnt="0"/>
      <dgm:spPr/>
    </dgm:pt>
    <dgm:pt modelId="{CD0E5D5A-368B-4AC2-9A46-F14797A0935E}" type="pres">
      <dgm:prSet presAssocID="{D2E7362C-9790-408A-A26F-3A5F65398551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0B6B7C-76E4-435B-ADE4-119941FB67B8}" type="pres">
      <dgm:prSet presAssocID="{D2E7362C-9790-408A-A26F-3A5F65398551}" presName="txShp" presStyleLbl="node1" presStyleIdx="0" presStyleCnt="7" custScaleX="98661">
        <dgm:presLayoutVars>
          <dgm:bulletEnabled val="1"/>
        </dgm:presLayoutVars>
      </dgm:prSet>
      <dgm:spPr/>
    </dgm:pt>
    <dgm:pt modelId="{078A4A49-59DB-4EAB-BD77-058E803274BC}" type="pres">
      <dgm:prSet presAssocID="{4B1E4E16-9F03-4574-AA53-E3F1A51B1E3C}" presName="spacing" presStyleCnt="0"/>
      <dgm:spPr/>
    </dgm:pt>
    <dgm:pt modelId="{D91DF4E5-8857-41FD-8EE7-8DA7819B0384}" type="pres">
      <dgm:prSet presAssocID="{EC48B1A3-5F1C-4979-8A52-D3F17E257AFA}" presName="composite" presStyleCnt="0"/>
      <dgm:spPr/>
    </dgm:pt>
    <dgm:pt modelId="{65E4C1BF-5C23-4A77-9AD7-ADDC2716A540}" type="pres">
      <dgm:prSet presAssocID="{EC48B1A3-5F1C-4979-8A52-D3F17E257AFA}" presName="imgShp" presStyleLbl="fgImgPlace1" presStyleIdx="1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54FA312-9F59-42C9-A63C-6FA15B9E6280}" type="pres">
      <dgm:prSet presAssocID="{EC48B1A3-5F1C-4979-8A52-D3F17E257AFA}" presName="txShp" presStyleLbl="node1" presStyleIdx="1" presStyleCnt="7" custScaleX="98661">
        <dgm:presLayoutVars>
          <dgm:bulletEnabled val="1"/>
        </dgm:presLayoutVars>
      </dgm:prSet>
      <dgm:spPr/>
    </dgm:pt>
    <dgm:pt modelId="{D10D517E-AF4C-4EF3-8D7F-16B7862D3B49}" type="pres">
      <dgm:prSet presAssocID="{B443498E-876C-415F-9034-979613DFC42A}" presName="spacing" presStyleCnt="0"/>
      <dgm:spPr/>
    </dgm:pt>
    <dgm:pt modelId="{E1C10145-A65E-4F8B-A3AE-7C588C756756}" type="pres">
      <dgm:prSet presAssocID="{639A01A6-EDE3-4CEF-8189-293A3EE2E036}" presName="composite" presStyleCnt="0"/>
      <dgm:spPr/>
    </dgm:pt>
    <dgm:pt modelId="{B8F29EE2-9968-47C1-B13F-2CDEF89D56CB}" type="pres">
      <dgm:prSet presAssocID="{639A01A6-EDE3-4CEF-8189-293A3EE2E036}" presName="imgShp" presStyleLbl="fgImgPlace1" presStyleIdx="2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907BBF-707E-45D6-A822-B88F90CD1F73}" type="pres">
      <dgm:prSet presAssocID="{639A01A6-EDE3-4CEF-8189-293A3EE2E036}" presName="txShp" presStyleLbl="node1" presStyleIdx="2" presStyleCnt="7" custScaleX="98661" custLinFactNeighborX="-735" custLinFactNeighborY="1260">
        <dgm:presLayoutVars>
          <dgm:bulletEnabled val="1"/>
        </dgm:presLayoutVars>
      </dgm:prSet>
      <dgm:spPr/>
    </dgm:pt>
    <dgm:pt modelId="{4E6B2F60-CE26-4DCA-99BD-8AF236D36617}" type="pres">
      <dgm:prSet presAssocID="{DBAC4A0F-1860-4DC0-A818-01ED5B05FCD6}" presName="spacing" presStyleCnt="0"/>
      <dgm:spPr/>
    </dgm:pt>
    <dgm:pt modelId="{E68857CE-70A7-473C-8DCD-6D672064C467}" type="pres">
      <dgm:prSet presAssocID="{6C573A66-D0B6-4A6D-BF0E-9D0BBD2BC1B2}" presName="composite" presStyleCnt="0"/>
      <dgm:spPr/>
    </dgm:pt>
    <dgm:pt modelId="{2E7B8717-D6C0-4BD8-853E-702B8AC0D3C8}" type="pres">
      <dgm:prSet presAssocID="{6C573A66-D0B6-4A6D-BF0E-9D0BBD2BC1B2}" presName="imgShp" presStyleLbl="fgImgPlace1" presStyleIdx="3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E603B6-3D26-43C4-B5A5-1F0384268F5F}" type="pres">
      <dgm:prSet presAssocID="{6C573A66-D0B6-4A6D-BF0E-9D0BBD2BC1B2}" presName="txShp" presStyleLbl="node1" presStyleIdx="3" presStyleCnt="7" custScaleX="98661">
        <dgm:presLayoutVars>
          <dgm:bulletEnabled val="1"/>
        </dgm:presLayoutVars>
      </dgm:prSet>
      <dgm:spPr/>
    </dgm:pt>
    <dgm:pt modelId="{B7E27EB0-2D47-43FD-8231-B3526360D5CA}" type="pres">
      <dgm:prSet presAssocID="{0853C0B1-DBE4-4AD8-BC71-4D14F2F735A2}" presName="spacing" presStyleCnt="0"/>
      <dgm:spPr/>
    </dgm:pt>
    <dgm:pt modelId="{1CBF0AF6-CB2A-4AF5-B668-4DB36987839F}" type="pres">
      <dgm:prSet presAssocID="{B1053EFE-A46B-4CDA-8A6C-ACB5624588C0}" presName="composite" presStyleCnt="0"/>
      <dgm:spPr/>
    </dgm:pt>
    <dgm:pt modelId="{E1BDE07E-69F8-4715-A0C3-17B02529D4C4}" type="pres">
      <dgm:prSet presAssocID="{B1053EFE-A46B-4CDA-8A6C-ACB5624588C0}" presName="imgShp" presStyleLbl="fgImgPlace1" presStyleIdx="4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E39DF46-86D3-4B63-A82C-D1116763B452}" type="pres">
      <dgm:prSet presAssocID="{B1053EFE-A46B-4CDA-8A6C-ACB5624588C0}" presName="txShp" presStyleLbl="node1" presStyleIdx="4" presStyleCnt="7" custScaleX="98661">
        <dgm:presLayoutVars>
          <dgm:bulletEnabled val="1"/>
        </dgm:presLayoutVars>
      </dgm:prSet>
      <dgm:spPr/>
    </dgm:pt>
    <dgm:pt modelId="{6B72B7ED-C5AE-47CC-821B-178D77C19979}" type="pres">
      <dgm:prSet presAssocID="{245FB8D7-F802-42AB-8CA6-65AB8B21AA57}" presName="spacing" presStyleCnt="0"/>
      <dgm:spPr/>
    </dgm:pt>
    <dgm:pt modelId="{265AC11B-A5A5-4FEF-BF5F-B1E064CD284E}" type="pres">
      <dgm:prSet presAssocID="{12D3258D-5BB7-4EFD-9FD8-9FC24AD0D9F4}" presName="composite" presStyleCnt="0"/>
      <dgm:spPr/>
    </dgm:pt>
    <dgm:pt modelId="{98FC7ACF-5296-4BF7-A0D2-B8B361E9E1B4}" type="pres">
      <dgm:prSet presAssocID="{12D3258D-5BB7-4EFD-9FD8-9FC24AD0D9F4}" presName="imgShp" presStyleLbl="fgImgPlace1" presStyleIdx="5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101333-AFC0-48E4-B00B-A3E3D1E9EB7C}" type="pres">
      <dgm:prSet presAssocID="{12D3258D-5BB7-4EFD-9FD8-9FC24AD0D9F4}" presName="txShp" presStyleLbl="node1" presStyleIdx="5" presStyleCnt="7" custScaleX="98661">
        <dgm:presLayoutVars>
          <dgm:bulletEnabled val="1"/>
        </dgm:presLayoutVars>
      </dgm:prSet>
      <dgm:spPr/>
    </dgm:pt>
    <dgm:pt modelId="{51349D8D-A4C9-46F7-830C-08663BB1F05E}" type="pres">
      <dgm:prSet presAssocID="{755B158E-0642-469D-90F6-E64849375351}" presName="spacing" presStyleCnt="0"/>
      <dgm:spPr/>
    </dgm:pt>
    <dgm:pt modelId="{2D4F3140-9F85-49B6-A0AB-E3A6D47CC45E}" type="pres">
      <dgm:prSet presAssocID="{7574C9A5-2F7E-4E53-97CF-DE8FF88ACF82}" presName="composite" presStyleCnt="0"/>
      <dgm:spPr/>
    </dgm:pt>
    <dgm:pt modelId="{BC0FB9EE-3EE6-4D62-9FE2-690CF4145CA4}" type="pres">
      <dgm:prSet presAssocID="{7574C9A5-2F7E-4E53-97CF-DE8FF88ACF82}" presName="imgShp" presStyleLbl="fgImgPlace1" presStyleIdx="6" presStyleCnt="7" custAng="0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  <dgm:pt modelId="{F52A28B8-E20A-4B56-A2CB-D593E964D310}" type="pres">
      <dgm:prSet presAssocID="{7574C9A5-2F7E-4E53-97CF-DE8FF88ACF82}" presName="txShp" presStyleLbl="node1" presStyleIdx="6" presStyleCnt="7" custScaleX="98661">
        <dgm:presLayoutVars>
          <dgm:bulletEnabled val="1"/>
        </dgm:presLayoutVars>
      </dgm:prSet>
      <dgm:spPr/>
    </dgm:pt>
  </dgm:ptLst>
  <dgm:cxnLst>
    <dgm:cxn modelId="{0A6A7921-E316-4526-9DB6-884D1748628D}" srcId="{B0D241F4-32FB-4051-8C0F-5F29F5F79A25}" destId="{12D3258D-5BB7-4EFD-9FD8-9FC24AD0D9F4}" srcOrd="5" destOrd="0" parTransId="{63F3BE18-69C7-496B-8303-67F5DDD2DCD0}" sibTransId="{755B158E-0642-469D-90F6-E64849375351}"/>
    <dgm:cxn modelId="{49FF6B23-3353-42D4-A0F2-535FA6454F55}" srcId="{B0D241F4-32FB-4051-8C0F-5F29F5F79A25}" destId="{D2E7362C-9790-408A-A26F-3A5F65398551}" srcOrd="0" destOrd="0" parTransId="{DCEDC5C1-2795-4CB1-99F2-66F931720D7E}" sibTransId="{4B1E4E16-9F03-4574-AA53-E3F1A51B1E3C}"/>
    <dgm:cxn modelId="{03243941-3BAE-4ED2-870A-7DBAFA8815F3}" type="presOf" srcId="{6C573A66-D0B6-4A6D-BF0E-9D0BBD2BC1B2}" destId="{44E603B6-3D26-43C4-B5A5-1F0384268F5F}" srcOrd="0" destOrd="0" presId="urn:microsoft.com/office/officeart/2005/8/layout/vList3"/>
    <dgm:cxn modelId="{D03DFE61-5E9B-4417-841E-EADB0813732D}" type="presOf" srcId="{12D3258D-5BB7-4EFD-9FD8-9FC24AD0D9F4}" destId="{51101333-AFC0-48E4-B00B-A3E3D1E9EB7C}" srcOrd="0" destOrd="0" presId="urn:microsoft.com/office/officeart/2005/8/layout/vList3"/>
    <dgm:cxn modelId="{E317E672-F185-4B83-A915-E96A0DC3E6C0}" srcId="{B0D241F4-32FB-4051-8C0F-5F29F5F79A25}" destId="{B1053EFE-A46B-4CDA-8A6C-ACB5624588C0}" srcOrd="4" destOrd="0" parTransId="{DE4A9D93-6FA6-42B2-BE93-2B1AAC59AC73}" sibTransId="{245FB8D7-F802-42AB-8CA6-65AB8B21AA57}"/>
    <dgm:cxn modelId="{D6AF7359-3FB3-4D10-A6C6-482DD19EF1AB}" type="presOf" srcId="{B1053EFE-A46B-4CDA-8A6C-ACB5624588C0}" destId="{0E39DF46-86D3-4B63-A82C-D1116763B452}" srcOrd="0" destOrd="0" presId="urn:microsoft.com/office/officeart/2005/8/layout/vList3"/>
    <dgm:cxn modelId="{1BC4FF80-D1F7-43AA-8A68-9FE6B4AC1A99}" type="presOf" srcId="{7574C9A5-2F7E-4E53-97CF-DE8FF88ACF82}" destId="{F52A28B8-E20A-4B56-A2CB-D593E964D310}" srcOrd="0" destOrd="0" presId="urn:microsoft.com/office/officeart/2005/8/layout/vList3"/>
    <dgm:cxn modelId="{2700DF8B-B39F-4A54-823E-D296A9EA0F2C}" srcId="{B0D241F4-32FB-4051-8C0F-5F29F5F79A25}" destId="{7574C9A5-2F7E-4E53-97CF-DE8FF88ACF82}" srcOrd="6" destOrd="0" parTransId="{881C85C2-49FF-4E8F-A26B-8ACEFCD7CEFB}" sibTransId="{F89805F8-8B6D-47B4-987E-CB9F875F64B5}"/>
    <dgm:cxn modelId="{8862DB8E-5B87-48B3-A5D0-9081611C0869}" type="presOf" srcId="{EC48B1A3-5F1C-4979-8A52-D3F17E257AFA}" destId="{C54FA312-9F59-42C9-A63C-6FA15B9E6280}" srcOrd="0" destOrd="0" presId="urn:microsoft.com/office/officeart/2005/8/layout/vList3"/>
    <dgm:cxn modelId="{3F021191-E214-4839-8F39-78D75D5312BE}" srcId="{B0D241F4-32FB-4051-8C0F-5F29F5F79A25}" destId="{EC48B1A3-5F1C-4979-8A52-D3F17E257AFA}" srcOrd="1" destOrd="0" parTransId="{B50FB870-424B-4EBC-8CB0-31B7990A9CCB}" sibTransId="{B443498E-876C-415F-9034-979613DFC42A}"/>
    <dgm:cxn modelId="{1DC551BA-CEC5-4E34-A545-B037A58CE0AE}" type="presOf" srcId="{B0D241F4-32FB-4051-8C0F-5F29F5F79A25}" destId="{35CED1A5-47CA-4F3D-BB8F-1B9148D1A822}" srcOrd="0" destOrd="0" presId="urn:microsoft.com/office/officeart/2005/8/layout/vList3"/>
    <dgm:cxn modelId="{4422B8D4-E2F6-427D-B886-184E9CC05515}" srcId="{B0D241F4-32FB-4051-8C0F-5F29F5F79A25}" destId="{639A01A6-EDE3-4CEF-8189-293A3EE2E036}" srcOrd="2" destOrd="0" parTransId="{37C4C373-B3ED-4220-874D-D95408F16975}" sibTransId="{DBAC4A0F-1860-4DC0-A818-01ED5B05FCD6}"/>
    <dgm:cxn modelId="{20BF64D8-E772-4793-B235-14A11358BDCB}" type="presOf" srcId="{D2E7362C-9790-408A-A26F-3A5F65398551}" destId="{EE0B6B7C-76E4-435B-ADE4-119941FB67B8}" srcOrd="0" destOrd="0" presId="urn:microsoft.com/office/officeart/2005/8/layout/vList3"/>
    <dgm:cxn modelId="{DB4704EE-5AFA-4619-90EB-C601980483C0}" srcId="{B0D241F4-32FB-4051-8C0F-5F29F5F79A25}" destId="{6C573A66-D0B6-4A6D-BF0E-9D0BBD2BC1B2}" srcOrd="3" destOrd="0" parTransId="{B9765E07-6C4C-454F-A184-6572199A0552}" sibTransId="{0853C0B1-DBE4-4AD8-BC71-4D14F2F735A2}"/>
    <dgm:cxn modelId="{491566FD-7010-4765-A47D-4B9FEEB5A236}" type="presOf" srcId="{639A01A6-EDE3-4CEF-8189-293A3EE2E036}" destId="{88907BBF-707E-45D6-A822-B88F90CD1F73}" srcOrd="0" destOrd="0" presId="urn:microsoft.com/office/officeart/2005/8/layout/vList3"/>
    <dgm:cxn modelId="{BDF682F5-33B0-47FE-8F09-F2C6113A4ED4}" type="presParOf" srcId="{35CED1A5-47CA-4F3D-BB8F-1B9148D1A822}" destId="{BCF27F0A-78F9-4FD3-8219-9178908DF8AB}" srcOrd="0" destOrd="0" presId="urn:microsoft.com/office/officeart/2005/8/layout/vList3"/>
    <dgm:cxn modelId="{B00290C6-DBA6-4332-B337-729C2ECC753E}" type="presParOf" srcId="{BCF27F0A-78F9-4FD3-8219-9178908DF8AB}" destId="{CD0E5D5A-368B-4AC2-9A46-F14797A0935E}" srcOrd="0" destOrd="0" presId="urn:microsoft.com/office/officeart/2005/8/layout/vList3"/>
    <dgm:cxn modelId="{25B4F904-4D3A-4A05-BD07-D20456030E41}" type="presParOf" srcId="{BCF27F0A-78F9-4FD3-8219-9178908DF8AB}" destId="{EE0B6B7C-76E4-435B-ADE4-119941FB67B8}" srcOrd="1" destOrd="0" presId="urn:microsoft.com/office/officeart/2005/8/layout/vList3"/>
    <dgm:cxn modelId="{99CE1FBA-F878-40F9-A8FE-026C55CBF34E}" type="presParOf" srcId="{35CED1A5-47CA-4F3D-BB8F-1B9148D1A822}" destId="{078A4A49-59DB-4EAB-BD77-058E803274BC}" srcOrd="1" destOrd="0" presId="urn:microsoft.com/office/officeart/2005/8/layout/vList3"/>
    <dgm:cxn modelId="{799B9AFF-F7E9-4142-B0E2-B310051079C8}" type="presParOf" srcId="{35CED1A5-47CA-4F3D-BB8F-1B9148D1A822}" destId="{D91DF4E5-8857-41FD-8EE7-8DA7819B0384}" srcOrd="2" destOrd="0" presId="urn:microsoft.com/office/officeart/2005/8/layout/vList3"/>
    <dgm:cxn modelId="{3D990B79-EEC9-4559-BA6D-59215886AC97}" type="presParOf" srcId="{D91DF4E5-8857-41FD-8EE7-8DA7819B0384}" destId="{65E4C1BF-5C23-4A77-9AD7-ADDC2716A540}" srcOrd="0" destOrd="0" presId="urn:microsoft.com/office/officeart/2005/8/layout/vList3"/>
    <dgm:cxn modelId="{2F09AF52-74AD-4377-B030-DFE41492FDF4}" type="presParOf" srcId="{D91DF4E5-8857-41FD-8EE7-8DA7819B0384}" destId="{C54FA312-9F59-42C9-A63C-6FA15B9E6280}" srcOrd="1" destOrd="0" presId="urn:microsoft.com/office/officeart/2005/8/layout/vList3"/>
    <dgm:cxn modelId="{1B128155-5EE9-460B-914A-6018EF14ECA1}" type="presParOf" srcId="{35CED1A5-47CA-4F3D-BB8F-1B9148D1A822}" destId="{D10D517E-AF4C-4EF3-8D7F-16B7862D3B49}" srcOrd="3" destOrd="0" presId="urn:microsoft.com/office/officeart/2005/8/layout/vList3"/>
    <dgm:cxn modelId="{E47F7C1E-C431-49C4-9D16-9E9861869D88}" type="presParOf" srcId="{35CED1A5-47CA-4F3D-BB8F-1B9148D1A822}" destId="{E1C10145-A65E-4F8B-A3AE-7C588C756756}" srcOrd="4" destOrd="0" presId="urn:microsoft.com/office/officeart/2005/8/layout/vList3"/>
    <dgm:cxn modelId="{E4814934-CEB5-44B4-AAE5-ECE1C5CB21BC}" type="presParOf" srcId="{E1C10145-A65E-4F8B-A3AE-7C588C756756}" destId="{B8F29EE2-9968-47C1-B13F-2CDEF89D56CB}" srcOrd="0" destOrd="0" presId="urn:microsoft.com/office/officeart/2005/8/layout/vList3"/>
    <dgm:cxn modelId="{F789C95F-4701-4F0F-888C-3A35D8FEC89E}" type="presParOf" srcId="{E1C10145-A65E-4F8B-A3AE-7C588C756756}" destId="{88907BBF-707E-45D6-A822-B88F90CD1F73}" srcOrd="1" destOrd="0" presId="urn:microsoft.com/office/officeart/2005/8/layout/vList3"/>
    <dgm:cxn modelId="{FA33F420-1364-495E-9052-C6FBD7FC697C}" type="presParOf" srcId="{35CED1A5-47CA-4F3D-BB8F-1B9148D1A822}" destId="{4E6B2F60-CE26-4DCA-99BD-8AF236D36617}" srcOrd="5" destOrd="0" presId="urn:microsoft.com/office/officeart/2005/8/layout/vList3"/>
    <dgm:cxn modelId="{5B87399F-A03F-4B3D-8245-D1B1C2F2B0C6}" type="presParOf" srcId="{35CED1A5-47CA-4F3D-BB8F-1B9148D1A822}" destId="{E68857CE-70A7-473C-8DCD-6D672064C467}" srcOrd="6" destOrd="0" presId="urn:microsoft.com/office/officeart/2005/8/layout/vList3"/>
    <dgm:cxn modelId="{83F90921-603A-4351-BB5B-9485C81240F1}" type="presParOf" srcId="{E68857CE-70A7-473C-8DCD-6D672064C467}" destId="{2E7B8717-D6C0-4BD8-853E-702B8AC0D3C8}" srcOrd="0" destOrd="0" presId="urn:microsoft.com/office/officeart/2005/8/layout/vList3"/>
    <dgm:cxn modelId="{919CF086-28A0-4F88-8C1E-6C78EED02F07}" type="presParOf" srcId="{E68857CE-70A7-473C-8DCD-6D672064C467}" destId="{44E603B6-3D26-43C4-B5A5-1F0384268F5F}" srcOrd="1" destOrd="0" presId="urn:microsoft.com/office/officeart/2005/8/layout/vList3"/>
    <dgm:cxn modelId="{3818C48C-066F-4A2C-B0BB-3B5729E5AEAF}" type="presParOf" srcId="{35CED1A5-47CA-4F3D-BB8F-1B9148D1A822}" destId="{B7E27EB0-2D47-43FD-8231-B3526360D5CA}" srcOrd="7" destOrd="0" presId="urn:microsoft.com/office/officeart/2005/8/layout/vList3"/>
    <dgm:cxn modelId="{93AC16F0-7147-43F3-8035-49C8CB150B03}" type="presParOf" srcId="{35CED1A5-47CA-4F3D-BB8F-1B9148D1A822}" destId="{1CBF0AF6-CB2A-4AF5-B668-4DB36987839F}" srcOrd="8" destOrd="0" presId="urn:microsoft.com/office/officeart/2005/8/layout/vList3"/>
    <dgm:cxn modelId="{96814D7A-9AEA-4660-A157-463E0B2AC91F}" type="presParOf" srcId="{1CBF0AF6-CB2A-4AF5-B668-4DB36987839F}" destId="{E1BDE07E-69F8-4715-A0C3-17B02529D4C4}" srcOrd="0" destOrd="0" presId="urn:microsoft.com/office/officeart/2005/8/layout/vList3"/>
    <dgm:cxn modelId="{F3EB24A6-5965-4DC2-A3BA-BC6807BE5A57}" type="presParOf" srcId="{1CBF0AF6-CB2A-4AF5-B668-4DB36987839F}" destId="{0E39DF46-86D3-4B63-A82C-D1116763B452}" srcOrd="1" destOrd="0" presId="urn:microsoft.com/office/officeart/2005/8/layout/vList3"/>
    <dgm:cxn modelId="{A751AC58-B50E-4545-B749-6D5A8540AEF0}" type="presParOf" srcId="{35CED1A5-47CA-4F3D-BB8F-1B9148D1A822}" destId="{6B72B7ED-C5AE-47CC-821B-178D77C19979}" srcOrd="9" destOrd="0" presId="urn:microsoft.com/office/officeart/2005/8/layout/vList3"/>
    <dgm:cxn modelId="{CA699A79-231D-487E-B4F1-F3D7C721FBBD}" type="presParOf" srcId="{35CED1A5-47CA-4F3D-BB8F-1B9148D1A822}" destId="{265AC11B-A5A5-4FEF-BF5F-B1E064CD284E}" srcOrd="10" destOrd="0" presId="urn:microsoft.com/office/officeart/2005/8/layout/vList3"/>
    <dgm:cxn modelId="{41DD57A7-1E8D-4FD7-A4FB-FF1B8F7F641F}" type="presParOf" srcId="{265AC11B-A5A5-4FEF-BF5F-B1E064CD284E}" destId="{98FC7ACF-5296-4BF7-A0D2-B8B361E9E1B4}" srcOrd="0" destOrd="0" presId="urn:microsoft.com/office/officeart/2005/8/layout/vList3"/>
    <dgm:cxn modelId="{04D7B849-1EEF-42B3-A03A-8F325E7543C4}" type="presParOf" srcId="{265AC11B-A5A5-4FEF-BF5F-B1E064CD284E}" destId="{51101333-AFC0-48E4-B00B-A3E3D1E9EB7C}" srcOrd="1" destOrd="0" presId="urn:microsoft.com/office/officeart/2005/8/layout/vList3"/>
    <dgm:cxn modelId="{802D735C-8423-4CD8-B123-D42A1A3AF4C7}" type="presParOf" srcId="{35CED1A5-47CA-4F3D-BB8F-1B9148D1A822}" destId="{51349D8D-A4C9-46F7-830C-08663BB1F05E}" srcOrd="11" destOrd="0" presId="urn:microsoft.com/office/officeart/2005/8/layout/vList3"/>
    <dgm:cxn modelId="{79D392B9-634B-47F3-858D-12B3F4B0A3B7}" type="presParOf" srcId="{35CED1A5-47CA-4F3D-BB8F-1B9148D1A822}" destId="{2D4F3140-9F85-49B6-A0AB-E3A6D47CC45E}" srcOrd="12" destOrd="0" presId="urn:microsoft.com/office/officeart/2005/8/layout/vList3"/>
    <dgm:cxn modelId="{093B2D83-60F8-47E4-AFC1-E0A96B606B90}" type="presParOf" srcId="{2D4F3140-9F85-49B6-A0AB-E3A6D47CC45E}" destId="{BC0FB9EE-3EE6-4D62-9FE2-690CF4145CA4}" srcOrd="0" destOrd="0" presId="urn:microsoft.com/office/officeart/2005/8/layout/vList3"/>
    <dgm:cxn modelId="{F0814A7F-FE18-402D-B30C-EF181793647B}" type="presParOf" srcId="{2D4F3140-9F85-49B6-A0AB-E3A6D47CC45E}" destId="{F52A28B8-E20A-4B56-A2CB-D593E964D3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B6B7C-76E4-435B-ADE4-119941FB67B8}">
      <dsp:nvSpPr>
        <dsp:cNvPr id="0" name=""/>
        <dsp:cNvSpPr/>
      </dsp:nvSpPr>
      <dsp:spPr>
        <a:xfrm rot="10800000">
          <a:off x="2280783" y="4137"/>
          <a:ext cx="8044493" cy="580623"/>
        </a:xfrm>
        <a:prstGeom prst="homePlate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9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/>
              </a:solidFill>
            </a:rPr>
            <a:t>Om te studeren aan de universiteit, moet je als anderstalige een ITNA-certificaat kunnen voorleggen.</a:t>
          </a:r>
        </a:p>
      </dsp:txBody>
      <dsp:txXfrm rot="10800000">
        <a:off x="2425939" y="4137"/>
        <a:ext cx="7899337" cy="580623"/>
      </dsp:txXfrm>
    </dsp:sp>
    <dsp:sp modelId="{CD0E5D5A-368B-4AC2-9A46-F14797A0935E}">
      <dsp:nvSpPr>
        <dsp:cNvPr id="0" name=""/>
        <dsp:cNvSpPr/>
      </dsp:nvSpPr>
      <dsp:spPr>
        <a:xfrm>
          <a:off x="1935882" y="4137"/>
          <a:ext cx="580623" cy="580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4FA312-9F59-42C9-A63C-6FA15B9E6280}">
      <dsp:nvSpPr>
        <dsp:cNvPr id="0" name=""/>
        <dsp:cNvSpPr/>
      </dsp:nvSpPr>
      <dsp:spPr>
        <a:xfrm rot="10800000">
          <a:off x="2280783" y="758082"/>
          <a:ext cx="8044493" cy="580623"/>
        </a:xfrm>
        <a:prstGeom prst="homePlate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9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/>
              </a:solidFill>
            </a:rPr>
            <a:t>Deelname aan de ITNA kost 85 EUR.</a:t>
          </a:r>
          <a:endParaRPr lang="nl-NL" sz="2000" kern="1200" dirty="0">
            <a:solidFill>
              <a:schemeClr val="bg1"/>
            </a:solidFill>
          </a:endParaRPr>
        </a:p>
      </dsp:txBody>
      <dsp:txXfrm rot="10800000">
        <a:off x="2425939" y="758082"/>
        <a:ext cx="7899337" cy="580623"/>
      </dsp:txXfrm>
    </dsp:sp>
    <dsp:sp modelId="{65E4C1BF-5C23-4A77-9AD7-ADDC2716A540}">
      <dsp:nvSpPr>
        <dsp:cNvPr id="0" name=""/>
        <dsp:cNvSpPr/>
      </dsp:nvSpPr>
      <dsp:spPr>
        <a:xfrm>
          <a:off x="1935882" y="758082"/>
          <a:ext cx="580623" cy="580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907BBF-707E-45D6-A822-B88F90CD1F73}">
      <dsp:nvSpPr>
        <dsp:cNvPr id="0" name=""/>
        <dsp:cNvSpPr/>
      </dsp:nvSpPr>
      <dsp:spPr>
        <a:xfrm rot="10800000">
          <a:off x="2220853" y="1519342"/>
          <a:ext cx="8044493" cy="580623"/>
        </a:xfrm>
        <a:prstGeom prst="homePlate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9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bg1"/>
              </a:solidFill>
            </a:rPr>
            <a:t>Niet iedereen doet een spreekexamen bij de ITNA.</a:t>
          </a:r>
        </a:p>
      </dsp:txBody>
      <dsp:txXfrm rot="10800000">
        <a:off x="2366009" y="1519342"/>
        <a:ext cx="7899337" cy="580623"/>
      </dsp:txXfrm>
    </dsp:sp>
    <dsp:sp modelId="{B8F29EE2-9968-47C1-B13F-2CDEF89D56CB}">
      <dsp:nvSpPr>
        <dsp:cNvPr id="0" name=""/>
        <dsp:cNvSpPr/>
      </dsp:nvSpPr>
      <dsp:spPr>
        <a:xfrm>
          <a:off x="1935882" y="1512026"/>
          <a:ext cx="580623" cy="5806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03B6-3D26-43C4-B5A5-1F0384268F5F}">
      <dsp:nvSpPr>
        <dsp:cNvPr id="0" name=""/>
        <dsp:cNvSpPr/>
      </dsp:nvSpPr>
      <dsp:spPr>
        <a:xfrm rot="10800000">
          <a:off x="2280783" y="2265971"/>
          <a:ext cx="8044493" cy="580623"/>
        </a:xfrm>
        <a:prstGeom prst="homePlate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9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bg1"/>
              </a:solidFill>
            </a:rPr>
            <a:t>Het slaagpercentage voor de ITNA B2 is 30%.</a:t>
          </a:r>
        </a:p>
      </dsp:txBody>
      <dsp:txXfrm rot="10800000">
        <a:off x="2425939" y="2265971"/>
        <a:ext cx="7899337" cy="580623"/>
      </dsp:txXfrm>
    </dsp:sp>
    <dsp:sp modelId="{2E7B8717-D6C0-4BD8-853E-702B8AC0D3C8}">
      <dsp:nvSpPr>
        <dsp:cNvPr id="0" name=""/>
        <dsp:cNvSpPr/>
      </dsp:nvSpPr>
      <dsp:spPr>
        <a:xfrm>
          <a:off x="1935882" y="2265971"/>
          <a:ext cx="580623" cy="580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39DF46-86D3-4B63-A82C-D1116763B452}">
      <dsp:nvSpPr>
        <dsp:cNvPr id="0" name=""/>
        <dsp:cNvSpPr/>
      </dsp:nvSpPr>
      <dsp:spPr>
        <a:xfrm rot="10800000">
          <a:off x="2280783" y="3019916"/>
          <a:ext cx="8044493" cy="580623"/>
        </a:xfrm>
        <a:prstGeom prst="homePlate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9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000" kern="1200" dirty="0">
              <a:solidFill>
                <a:schemeClr val="bg1"/>
              </a:solidFill>
            </a:rPr>
            <a:t>Voor opleidingen hoger onderwijs heb je ERK-niveau B2 nodig.</a:t>
          </a:r>
          <a:endParaRPr lang="nl-NL" sz="2000" kern="1200" dirty="0">
            <a:solidFill>
              <a:schemeClr val="bg1"/>
            </a:solidFill>
          </a:endParaRPr>
        </a:p>
      </dsp:txBody>
      <dsp:txXfrm rot="10800000">
        <a:off x="2425939" y="3019916"/>
        <a:ext cx="7899337" cy="580623"/>
      </dsp:txXfrm>
    </dsp:sp>
    <dsp:sp modelId="{E1BDE07E-69F8-4715-A0C3-17B02529D4C4}">
      <dsp:nvSpPr>
        <dsp:cNvPr id="0" name=""/>
        <dsp:cNvSpPr/>
      </dsp:nvSpPr>
      <dsp:spPr>
        <a:xfrm>
          <a:off x="1935882" y="3019916"/>
          <a:ext cx="580623" cy="580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101333-AFC0-48E4-B00B-A3E3D1E9EB7C}">
      <dsp:nvSpPr>
        <dsp:cNvPr id="0" name=""/>
        <dsp:cNvSpPr/>
      </dsp:nvSpPr>
      <dsp:spPr>
        <a:xfrm rot="10800000">
          <a:off x="2280783" y="3773860"/>
          <a:ext cx="8044493" cy="580623"/>
        </a:xfrm>
        <a:prstGeom prst="homePlate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9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bg1"/>
              </a:solidFill>
            </a:rPr>
            <a:t>Er zijn moedertaalsprekers Nederlands die de ITNA moeten afleggen.</a:t>
          </a:r>
        </a:p>
      </dsp:txBody>
      <dsp:txXfrm rot="10800000">
        <a:off x="2425939" y="3773860"/>
        <a:ext cx="7899337" cy="580623"/>
      </dsp:txXfrm>
    </dsp:sp>
    <dsp:sp modelId="{98FC7ACF-5296-4BF7-A0D2-B8B361E9E1B4}">
      <dsp:nvSpPr>
        <dsp:cNvPr id="0" name=""/>
        <dsp:cNvSpPr/>
      </dsp:nvSpPr>
      <dsp:spPr>
        <a:xfrm>
          <a:off x="1935882" y="3773860"/>
          <a:ext cx="580623" cy="58062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A28B8-E20A-4B56-A2CB-D593E964D310}">
      <dsp:nvSpPr>
        <dsp:cNvPr id="0" name=""/>
        <dsp:cNvSpPr/>
      </dsp:nvSpPr>
      <dsp:spPr>
        <a:xfrm rot="10800000">
          <a:off x="2280783" y="4527805"/>
          <a:ext cx="8044493" cy="580623"/>
        </a:xfrm>
        <a:prstGeom prst="homePlate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9" tIns="76200" rIns="14224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chemeClr val="bg1"/>
              </a:solidFill>
            </a:rPr>
            <a:t>Er zijn jaarlijks meer dan 1000 deelnemers aan de ITNA.</a:t>
          </a:r>
        </a:p>
      </dsp:txBody>
      <dsp:txXfrm rot="10800000">
        <a:off x="2425939" y="4527805"/>
        <a:ext cx="7899337" cy="580623"/>
      </dsp:txXfrm>
    </dsp:sp>
    <dsp:sp modelId="{BC0FB9EE-3EE6-4D62-9FE2-690CF4145CA4}">
      <dsp:nvSpPr>
        <dsp:cNvPr id="0" name=""/>
        <dsp:cNvSpPr/>
      </dsp:nvSpPr>
      <dsp:spPr>
        <a:xfrm>
          <a:off x="1935882" y="4527805"/>
          <a:ext cx="580623" cy="58062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13F5B-5424-4571-AE3E-D63B7D6E02E5}" type="datetimeFigureOut">
              <a:rPr lang="nl-BE" smtClean="0"/>
              <a:t>27/04/2022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4C9C8-999F-41F8-93BD-F3EC2EAC055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25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30276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3120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4238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064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67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6655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462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852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945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083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2507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738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96EAF-80E1-4122-BCCA-934B1ACBFE95}" type="slidenum">
              <a:rPr lang="nl-BE" smtClean="0">
                <a:solidFill>
                  <a:prstClr val="black"/>
                </a:solidFill>
              </a:rPr>
              <a:pPr/>
              <a:t>19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45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455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4C9C8-999F-41F8-93BD-F3EC2EAC0559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471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39697"/>
            <a:ext cx="10363200" cy="217279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8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6309819"/>
            <a:ext cx="11087100" cy="571500"/>
          </a:xfrm>
          <a:prstGeom prst="rect">
            <a:avLst/>
          </a:prstGeom>
        </p:spPr>
      </p:pic>
      <p:sp>
        <p:nvSpPr>
          <p:cNvPr id="8" name="Rectangle 11"/>
          <p:cNvSpPr txBox="1">
            <a:spLocks noChangeArrowheads="1"/>
          </p:cNvSpPr>
          <p:nvPr userDrawn="1"/>
        </p:nvSpPr>
        <p:spPr bwMode="auto">
          <a:xfrm>
            <a:off x="10225189" y="6524625"/>
            <a:ext cx="1535441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2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400" dirty="0">
                <a:solidFill>
                  <a:prstClr val="white"/>
                </a:solidFill>
              </a:rPr>
              <a:t>www.itna.be</a:t>
            </a:r>
          </a:p>
        </p:txBody>
      </p:sp>
      <p:pic>
        <p:nvPicPr>
          <p:cNvPr id="9" name="Picture 9" descr="N:\FLW\Linguapolis\Algemeen\Templates en logo's\Logo's\Logo ITNA\itna logo 2012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5"/>
          <a:stretch/>
        </p:blipFill>
        <p:spPr bwMode="auto">
          <a:xfrm>
            <a:off x="423511" y="179087"/>
            <a:ext cx="2646168" cy="9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289"/>
          <a:stretch/>
        </p:blipFill>
        <p:spPr>
          <a:xfrm>
            <a:off x="6011426" y="179088"/>
            <a:ext cx="5157111" cy="7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7648" y="404664"/>
            <a:ext cx="8411336" cy="635000"/>
          </a:xfrm>
        </p:spPr>
        <p:txBody>
          <a:bodyPr/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385711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26719"/>
            <a:ext cx="10515600" cy="1163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452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40637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E3A9015-9FED-49AB-9595-DDC81BB8929E}" type="slidenum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9" descr="N:\FLW\Linguapolis\Algemeen\Templates en logo's\Logo's\Logo ITNA\itna logo 2012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55"/>
          <a:stretch/>
        </p:blipFill>
        <p:spPr bwMode="auto">
          <a:xfrm>
            <a:off x="10801351" y="6311899"/>
            <a:ext cx="1104899" cy="39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17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tna.be/over-de-test/testonderdelen/testonderdelen-b2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itna.be/boek-een-test/inschrijvingsprocedure/b2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na.be/faq/#3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derwijskiezer.b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na.be/over-de-test/niveau-europees-referentiekader/" TargetMode="External"/><Relationship Id="rId2" Type="http://schemas.openxmlformats.org/officeDocument/2006/relationships/hyperlink" Target="https://www.itna.be/over-de-test/testonderdelen/testonderdelen-b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na.be/faq/#16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lt.kuleuven.be/itna" TargetMode="External"/><Relationship Id="rId2" Type="http://schemas.openxmlformats.org/officeDocument/2006/relationships/hyperlink" Target="http://talencentrum.hubrussel.b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gent.be/lw/uct/nl/praktisch/inschrijven/inschrijven-voor/inschrijven-itna.htm" TargetMode="External"/><Relationship Id="rId5" Type="http://schemas.openxmlformats.org/officeDocument/2006/relationships/hyperlink" Target="https://www.uantwerpen.be/nl/faculteiten/faculteit-letteren-en-wijsbegeerte/onderzoek-innovatie/onderzoeksgroepen/linguapolis/academische-taalbegeleiding/taaltoetsing/taaltesten-nederlands/itna-praktische-info/" TargetMode="External"/><Relationship Id="rId4" Type="http://schemas.openxmlformats.org/officeDocument/2006/relationships/hyperlink" Target="https://my.vub.ac.be/acto/ITNA-test-Nederland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tna.be/boek-een-test/testdata-en-plaats/b2-open-testmomente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na.be/faq/#1" TargetMode="External"/><Relationship Id="rId3" Type="http://schemas.openxmlformats.org/officeDocument/2006/relationships/hyperlink" Target="https://www.itna.be/over-de-test/toetsvoorbeelden/toetsvoorbeelden-b2/" TargetMode="External"/><Relationship Id="rId7" Type="http://schemas.openxmlformats.org/officeDocument/2006/relationships/hyperlink" Target="http://www.dutchwithambition.b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tna.be/wp-content/uploads/2018/07/C1_voorbeeld.pdf" TargetMode="External"/><Relationship Id="rId5" Type="http://schemas.openxmlformats.org/officeDocument/2006/relationships/hyperlink" Target="https://www.itna.be/wp-content/uploads/2021/01/mondelinge-test_voorbeeld.pdf" TargetMode="External"/><Relationship Id="rId4" Type="http://schemas.openxmlformats.org/officeDocument/2006/relationships/hyperlink" Target="https://curios.ugent.be/curios2/code/main/show.php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antwerpen.be/nl/onderwijs/inschrijven/bereid-je-voor/toelatingsvoorwaard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63553" y="1844824"/>
            <a:ext cx="787082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5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Verdana" pitchFamily="1" charset="0"/>
              </a:defRPr>
            </a:lvl9pPr>
          </a:lstStyle>
          <a:p>
            <a:pPr algn="ctr"/>
            <a:r>
              <a:rPr lang="en-GB" sz="3200" kern="0" dirty="0"/>
              <a:t>Alles wat je </a:t>
            </a:r>
            <a:r>
              <a:rPr lang="en-GB" sz="3200" kern="0" dirty="0" err="1"/>
              <a:t>altijd</a:t>
            </a:r>
            <a:r>
              <a:rPr lang="en-GB" sz="3200" kern="0" dirty="0"/>
              <a:t> al </a:t>
            </a:r>
            <a:r>
              <a:rPr lang="en-GB" sz="3200" kern="0" dirty="0" err="1"/>
              <a:t>wilde</a:t>
            </a:r>
            <a:r>
              <a:rPr lang="en-GB" sz="3200" kern="0" dirty="0"/>
              <a:t> </a:t>
            </a:r>
            <a:r>
              <a:rPr lang="en-GB" sz="3200" kern="0" dirty="0" err="1"/>
              <a:t>weten</a:t>
            </a:r>
            <a:r>
              <a:rPr lang="en-GB" sz="3200" kern="0" dirty="0"/>
              <a:t> over de ITNA …</a:t>
            </a:r>
          </a:p>
          <a:p>
            <a:pPr algn="ctr"/>
            <a:endParaRPr lang="en-GB" sz="3200" kern="0" dirty="0"/>
          </a:p>
          <a:p>
            <a:pPr algn="ctr"/>
            <a:br>
              <a:rPr lang="en-GB" sz="3200" kern="0" dirty="0"/>
            </a:br>
            <a:br>
              <a:rPr lang="en-US" sz="1800" i="1" kern="0" dirty="0"/>
            </a:br>
            <a:br>
              <a:rPr lang="en-US" sz="1800" i="1" kern="0" dirty="0"/>
            </a:br>
            <a:r>
              <a:rPr lang="en-US" sz="1800" b="0" kern="0" dirty="0">
                <a:solidFill>
                  <a:schemeClr val="bg2">
                    <a:lumMod val="10000"/>
                  </a:schemeClr>
                </a:solidFill>
              </a:rPr>
              <a:t>Sabine Steemans</a:t>
            </a:r>
            <a:br>
              <a:rPr lang="en-US" sz="1800" b="0" kern="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800" b="0" kern="0" dirty="0" err="1">
                <a:solidFill>
                  <a:schemeClr val="bg2">
                    <a:lumMod val="10000"/>
                  </a:schemeClr>
                </a:solidFill>
              </a:rPr>
              <a:t>Trefdag</a:t>
            </a:r>
            <a:r>
              <a:rPr lang="en-US" sz="1800" b="0" kern="0" dirty="0">
                <a:solidFill>
                  <a:schemeClr val="bg2">
                    <a:lumMod val="10000"/>
                  </a:schemeClr>
                </a:solidFill>
              </a:rPr>
              <a:t> NT2 Atlas </a:t>
            </a:r>
          </a:p>
          <a:p>
            <a:pPr algn="ctr"/>
            <a:r>
              <a:rPr lang="en-US" sz="1800" b="0" kern="0" dirty="0">
                <a:solidFill>
                  <a:schemeClr val="bg2">
                    <a:lumMod val="10000"/>
                  </a:schemeClr>
                </a:solidFill>
              </a:rPr>
              <a:t>Deurne, 27 </a:t>
            </a:r>
            <a:r>
              <a:rPr lang="en-US" sz="1800" b="0" kern="0" dirty="0" err="1">
                <a:solidFill>
                  <a:schemeClr val="bg2">
                    <a:lumMod val="10000"/>
                  </a:schemeClr>
                </a:solidFill>
              </a:rPr>
              <a:t>april</a:t>
            </a:r>
            <a:r>
              <a:rPr lang="en-US" sz="1800" b="0" kern="0" dirty="0">
                <a:solidFill>
                  <a:schemeClr val="bg2">
                    <a:lumMod val="10000"/>
                  </a:schemeClr>
                </a:solidFill>
              </a:rPr>
              <a:t> 2022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E4A3653-E9BA-447F-B26E-099C2BA0F5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94" y="211515"/>
            <a:ext cx="8337556" cy="1268369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B525DAFE-613D-414A-AF3E-43474C372634}"/>
              </a:ext>
            </a:extLst>
          </p:cNvPr>
          <p:cNvSpPr/>
          <p:nvPr/>
        </p:nvSpPr>
        <p:spPr>
          <a:xfrm>
            <a:off x="111263" y="211515"/>
            <a:ext cx="3441031" cy="1268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59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solidFill>
                  <a:srgbClr val="003366"/>
                </a:solidFill>
              </a:rPr>
              <a:t>Niet iedereen doet een spreekexamen bij de ITNA.</a:t>
            </a:r>
          </a:p>
          <a:p>
            <a:pPr marL="0" indent="0">
              <a:buNone/>
            </a:pPr>
            <a:endParaRPr lang="nl-BE" sz="3200" dirty="0">
              <a:solidFill>
                <a:srgbClr val="007800"/>
              </a:solidFill>
            </a:endParaRPr>
          </a:p>
          <a:p>
            <a:r>
              <a:rPr lang="nl-BE" sz="3200" dirty="0">
                <a:solidFill>
                  <a:srgbClr val="007800"/>
                </a:solidFill>
              </a:rPr>
              <a:t>Dat klopt.</a:t>
            </a:r>
          </a:p>
          <a:p>
            <a:r>
              <a:rPr lang="nl-BE" sz="3200" dirty="0">
                <a:solidFill>
                  <a:srgbClr val="007800"/>
                </a:solidFill>
              </a:rPr>
              <a:t>Enkel wie geslaagd is voor de computertest, mag deelnemen aan het spreekexamen.</a:t>
            </a:r>
            <a:br>
              <a:rPr lang="nl-BE" sz="3200" dirty="0">
                <a:solidFill>
                  <a:srgbClr val="007800"/>
                </a:solidFill>
              </a:rPr>
            </a:br>
            <a:r>
              <a:rPr lang="nl-BE" sz="3200" dirty="0">
                <a:hlinkClick r:id="rId2"/>
              </a:rPr>
              <a:t>https://www.itna.be/over-de-test/testonderdelen/testonderdelen-b2/</a:t>
            </a:r>
            <a:r>
              <a:rPr lang="nl-BE" sz="32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377300-8402-4FCA-BCB6-3733ABE23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653" y="0"/>
            <a:ext cx="3272547" cy="16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5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93309" y="1304674"/>
            <a:ext cx="9080081" cy="5148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rgbClr val="003366"/>
                </a:solidFill>
              </a:rPr>
              <a:t>Deelname aan de ITNA kost 85 EUR.</a:t>
            </a:r>
          </a:p>
          <a:p>
            <a:pPr marL="0" indent="0">
              <a:buNone/>
            </a:pPr>
            <a:endParaRPr lang="nl-BE" dirty="0">
              <a:solidFill>
                <a:srgbClr val="007800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rgbClr val="007800"/>
                </a:solidFill>
              </a:rPr>
              <a:t>Dat klopt.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007800"/>
                </a:solidFill>
              </a:rPr>
              <a:t>Een ITNA-afname in Antwerpen, Leuven, Gent of Brussel kost:</a:t>
            </a:r>
            <a:br>
              <a:rPr lang="nl-BE" sz="2000" dirty="0">
                <a:solidFill>
                  <a:srgbClr val="007800"/>
                </a:solidFill>
              </a:rPr>
            </a:br>
            <a:r>
              <a:rPr lang="nl-BE" sz="2000" dirty="0">
                <a:solidFill>
                  <a:srgbClr val="007800"/>
                </a:solidFill>
              </a:rPr>
              <a:t>	</a:t>
            </a:r>
            <a:r>
              <a:rPr lang="nl-BE" sz="2000" b="1" dirty="0">
                <a:solidFill>
                  <a:srgbClr val="007800"/>
                </a:solidFill>
              </a:rPr>
              <a:t>€ 85 tijdens een open testmoment </a:t>
            </a:r>
            <a:br>
              <a:rPr lang="nl-BE" sz="2000" dirty="0">
                <a:solidFill>
                  <a:srgbClr val="007800"/>
                </a:solidFill>
              </a:rPr>
            </a:br>
            <a:r>
              <a:rPr lang="nl-BE" sz="2000" dirty="0">
                <a:solidFill>
                  <a:srgbClr val="007800"/>
                </a:solidFill>
              </a:rPr>
              <a:t>	€ 185 voor een individuele afspraak </a:t>
            </a:r>
            <a:br>
              <a:rPr lang="nl-BE" sz="2000" dirty="0">
                <a:solidFill>
                  <a:srgbClr val="007800"/>
                </a:solidFill>
              </a:rPr>
            </a:br>
            <a:r>
              <a:rPr lang="nl-BE" sz="2000" dirty="0">
                <a:solidFill>
                  <a:srgbClr val="007800"/>
                </a:solidFill>
              </a:rPr>
              <a:t>	€ 100 per deelnemer voor een groep van minimum 15 deelnemers op een 		datum op afspraak (in onderling overleg) </a:t>
            </a:r>
          </a:p>
          <a:p>
            <a:pPr marL="0" indent="0">
              <a:buNone/>
            </a:pPr>
            <a:r>
              <a:rPr lang="nl-BE" sz="2000" dirty="0">
                <a:solidFill>
                  <a:srgbClr val="007800"/>
                </a:solidFill>
              </a:rPr>
              <a:t>Voor herkansingen gelden dezelfde tarieven. </a:t>
            </a:r>
            <a:br>
              <a:rPr lang="nl-BE" sz="2000" dirty="0">
                <a:solidFill>
                  <a:srgbClr val="007800"/>
                </a:solidFill>
              </a:rPr>
            </a:br>
            <a:r>
              <a:rPr lang="nl-BE" sz="2000" dirty="0">
                <a:solidFill>
                  <a:srgbClr val="007800"/>
                </a:solidFill>
              </a:rPr>
              <a:t>Deelname aan de C1-test is inbegrepen in de prijs voor de B2-test.</a:t>
            </a:r>
            <a:br>
              <a:rPr lang="nl-BE" sz="2000" dirty="0">
                <a:solidFill>
                  <a:srgbClr val="007800"/>
                </a:solidFill>
              </a:rPr>
            </a:br>
            <a:br>
              <a:rPr lang="nl-BE" sz="2000" dirty="0">
                <a:solidFill>
                  <a:srgbClr val="007800"/>
                </a:solidFill>
              </a:rPr>
            </a:br>
            <a:r>
              <a:rPr lang="nl-BE" sz="2000" dirty="0">
                <a:hlinkClick r:id="rId2"/>
              </a:rPr>
              <a:t>Inschrijvingsprocedure: B2 – Interuniversitaire Taaltest Nederlands voor Anderstaligen (itna.be)</a:t>
            </a:r>
            <a:r>
              <a:rPr lang="nl-BE" sz="2000" dirty="0"/>
              <a:t> </a:t>
            </a:r>
            <a:endParaRPr lang="nl-BE" sz="2000" dirty="0">
              <a:solidFill>
                <a:srgbClr val="007800"/>
              </a:solidFill>
            </a:endParaRPr>
          </a:p>
          <a:p>
            <a:endParaRPr lang="nl-NL" dirty="0">
              <a:solidFill>
                <a:srgbClr val="007800"/>
              </a:solidFill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586D722-3CF7-4DBF-B106-6A54605D4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653" y="0"/>
            <a:ext cx="3272547" cy="16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>
                <a:solidFill>
                  <a:srgbClr val="003366"/>
                </a:solidFill>
              </a:rPr>
              <a:t>Het slaagpercentage voor de ITNA B2 is 30%.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92265AC-E7FA-42DC-BD61-A074E5F03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653" y="0"/>
            <a:ext cx="3272547" cy="16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9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Het slaagpercentage voor de ITNA B2 30%.</a:t>
            </a:r>
          </a:p>
          <a:p>
            <a:pPr marL="0" indent="0">
              <a:buNone/>
            </a:pPr>
            <a:endParaRPr lang="nl-BE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Dat klopt niet.</a:t>
            </a:r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Het slaagpercentage ligt rond de helft.</a:t>
            </a:r>
            <a:br>
              <a:rPr lang="nl-BE" sz="3200" dirty="0">
                <a:solidFill>
                  <a:srgbClr val="FF0000"/>
                </a:solidFill>
              </a:rPr>
            </a:br>
            <a:br>
              <a:rPr lang="nl-BE" sz="3200" dirty="0">
                <a:solidFill>
                  <a:srgbClr val="FF0000"/>
                </a:solidFill>
              </a:rPr>
            </a:br>
            <a:r>
              <a:rPr lang="nl-BE" sz="3200" dirty="0">
                <a:hlinkClick r:id="rId2"/>
              </a:rPr>
              <a:t>FAQ – Interuniversitaire Taaltest Nederlands voor Anderstaligen (itna.be)</a:t>
            </a:r>
            <a:endParaRPr lang="nl-BE" sz="3200" dirty="0">
              <a:solidFill>
                <a:srgbClr val="FF0000"/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95060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49705" y="1484784"/>
            <a:ext cx="10689279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nl-BE" sz="3200" dirty="0">
              <a:solidFill>
                <a:srgbClr val="003366"/>
              </a:solidFill>
            </a:endParaRPr>
          </a:p>
          <a:p>
            <a:pPr marL="0" indent="0">
              <a:buNone/>
            </a:pPr>
            <a:r>
              <a:rPr lang="nl-BE" sz="3200" dirty="0">
                <a:solidFill>
                  <a:srgbClr val="003366"/>
                </a:solidFill>
              </a:rPr>
              <a:t>Er zijn moedertaalsprekers Nederlands die de ITNA moeten afleggen.</a:t>
            </a:r>
          </a:p>
          <a:p>
            <a:pPr marL="0" indent="0" algn="ctr">
              <a:buNone/>
            </a:pPr>
            <a:endParaRPr lang="nl-BE" sz="3200" dirty="0">
              <a:solidFill>
                <a:srgbClr val="007800"/>
              </a:solidFill>
            </a:endParaRPr>
          </a:p>
          <a:p>
            <a:pPr marL="0" indent="0" algn="ctr">
              <a:buNone/>
            </a:pPr>
            <a:r>
              <a:rPr lang="nl-BE" sz="3200" dirty="0">
                <a:solidFill>
                  <a:srgbClr val="007800"/>
                </a:solidFill>
              </a:rPr>
              <a:t>Dat klopt. </a:t>
            </a:r>
          </a:p>
          <a:p>
            <a:pPr marL="0" indent="0" algn="ctr">
              <a:buNone/>
            </a:pPr>
            <a:endParaRPr lang="nl-BE" sz="3200" dirty="0">
              <a:solidFill>
                <a:srgbClr val="007800"/>
              </a:solidFill>
            </a:endParaRPr>
          </a:p>
          <a:p>
            <a:pPr marL="0" indent="0">
              <a:buNone/>
            </a:pPr>
            <a:r>
              <a:rPr lang="nl-BE" sz="3200" dirty="0"/>
              <a:t>Niet alle moedertaalsprekers beantwoorden aan de taalvoorwaarde : </a:t>
            </a:r>
          </a:p>
          <a:p>
            <a:r>
              <a:rPr lang="nl-BE" sz="3200" dirty="0"/>
              <a:t>ten minste één volledig studiejaar in het Nederlandstalig secundair onderwijs met vrucht voltooid, of</a:t>
            </a:r>
          </a:p>
          <a:p>
            <a:r>
              <a:rPr lang="nl-BE" sz="3200" dirty="0"/>
              <a:t>geslaagd voor een opleiding of één of meerdere opleidingsonderdelen met een totale studieomvang van 60 studiepunten in het hoger onderwijs, met het Nederlands als onderwijstaal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4CE4F4-30E2-42B1-8984-B19BBABFD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653" y="0"/>
            <a:ext cx="3272547" cy="16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dirty="0">
                <a:solidFill>
                  <a:schemeClr val="tx1"/>
                </a:solidFill>
              </a:rPr>
              <a:t>Voor opleidingen hoger onderwijs heb je ERK-niveau B2 nodig.</a:t>
            </a:r>
          </a:p>
          <a:p>
            <a:endParaRPr lang="nl-BE" sz="3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6AC9B1-B500-4547-9276-A3AD7C906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653" y="0"/>
            <a:ext cx="3272547" cy="16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8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Voor opleidingen hoger onderwijs heb je ERK-niveau B2 nodig.</a:t>
            </a:r>
          </a:p>
          <a:p>
            <a:pPr marL="0" indent="0">
              <a:buNone/>
            </a:pPr>
            <a:endParaRPr lang="nl-BE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Dat klopt voor de meeste opleidingen, maar niet allemaal.</a:t>
            </a:r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Voor sommige opleidingen is C1 vereist, voor andere opleidingen zijn er lagere taalvoorwaarden.</a:t>
            </a:r>
          </a:p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Meer info op de websites van de instellingen en op </a:t>
            </a:r>
            <a:r>
              <a:rPr lang="nl-BE" sz="3200" u="sng" dirty="0">
                <a:solidFill>
                  <a:srgbClr val="FF0000"/>
                </a:solidFill>
              </a:rPr>
              <a:t>Onderwijskiezer</a:t>
            </a:r>
            <a:r>
              <a:rPr lang="nl-BE" sz="3200" dirty="0">
                <a:solidFill>
                  <a:srgbClr val="FF0000"/>
                </a:solidFill>
              </a:rPr>
              <a:t>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536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>
                <a:solidFill>
                  <a:srgbClr val="003366"/>
                </a:solidFill>
              </a:rPr>
              <a:t>Er zijn jaarlijks meer dan 1000 deelnemers aan de ITNA.</a:t>
            </a:r>
          </a:p>
          <a:p>
            <a:pPr marL="0" indent="0" algn="ctr">
              <a:buNone/>
            </a:pPr>
            <a:endParaRPr lang="nl-BE" dirty="0">
              <a:solidFill>
                <a:srgbClr val="007800"/>
              </a:solidFill>
            </a:endParaRP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BAB501-BAB1-4A82-93C7-F4BF25D92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653" y="0"/>
            <a:ext cx="3272547" cy="16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11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>
                <a:solidFill>
                  <a:srgbClr val="007800"/>
                </a:solidFill>
              </a:rPr>
              <a:t>Er zijn jaarlijks meer dan 1000 deelnemers aan de ITNA.</a:t>
            </a:r>
          </a:p>
          <a:p>
            <a:pPr marL="0" indent="0">
              <a:buNone/>
            </a:pPr>
            <a:endParaRPr lang="nl-BE" sz="3200" dirty="0">
              <a:solidFill>
                <a:srgbClr val="007800"/>
              </a:solidFill>
            </a:endParaRPr>
          </a:p>
          <a:p>
            <a:pPr marL="0" indent="0">
              <a:buNone/>
            </a:pPr>
            <a:r>
              <a:rPr lang="nl-BE" sz="3200" dirty="0">
                <a:solidFill>
                  <a:srgbClr val="007800"/>
                </a:solidFill>
              </a:rPr>
              <a:t>Dat klopt.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5495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11772900" cy="1054100"/>
          </a:xfrm>
          <a:prstGeom prst="rect">
            <a:avLst/>
          </a:prstGeo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7" name="AutoShape 6" descr="https://owa.ugent.be/owa/service.svc/s/GetFileAttachment?id=AAMkAGQ0YjEwMDg3LWNiMGUtNDdkYy1hMmJhLWI1OWExNTQ1MGYyMgBGAAAAAACvuKelysziQJb3BGgk5CupBwAZPmyE99yVQ7GjHMg25%2Bb9AAAAFPeWAAAwMYmKOXMAQbEpl733tcjPAAL1qvYoAAABEgAQAIy37EefPlNKrqPGXwQYT6s%3D&amp;X-OWA-CANARY=LVAHjxNDcka1lZxqljgA-YQOR_nam9YI7Kdo37UHHs8t8vnEVnyOGm8Qo-vlBMec-0KTLOhzZlc.">
            <a:extLst>
              <a:ext uri="{FF2B5EF4-FFF2-40B4-BE49-F238E27FC236}">
                <a16:creationId xmlns:a16="http://schemas.microsoft.com/office/drawing/2014/main" id="{36C55A25-5635-A54E-A34A-5266BB249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52052" y="1930540"/>
            <a:ext cx="31877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DB1AB6B-9799-244F-84ED-D403048EA45B}"/>
              </a:ext>
            </a:extLst>
          </p:cNvPr>
          <p:cNvSpPr txBox="1">
            <a:spLocks/>
          </p:cNvSpPr>
          <p:nvPr/>
        </p:nvSpPr>
        <p:spPr>
          <a:xfrm>
            <a:off x="2302249" y="5109802"/>
            <a:ext cx="7990671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893520-B92D-0245-89E3-B199458B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084" y="438150"/>
            <a:ext cx="8411336" cy="635000"/>
          </a:xfrm>
        </p:spPr>
        <p:txBody>
          <a:bodyPr>
            <a:noAutofit/>
          </a:bodyPr>
          <a:lstStyle/>
          <a:p>
            <a:pPr algn="r"/>
            <a:r>
              <a:rPr lang="en-US" sz="5400" b="1" i="1" dirty="0" err="1">
                <a:solidFill>
                  <a:schemeClr val="bg1"/>
                </a:solidFill>
              </a:rPr>
              <a:t>Evolutie</a:t>
            </a:r>
            <a:r>
              <a:rPr lang="en-US" sz="5400" b="1" i="1" dirty="0">
                <a:solidFill>
                  <a:schemeClr val="bg1"/>
                </a:solidFill>
              </a:rPr>
              <a:t> </a:t>
            </a:r>
            <a:r>
              <a:rPr lang="en-US" sz="5400" b="1" i="1" dirty="0" err="1">
                <a:solidFill>
                  <a:schemeClr val="bg1"/>
                </a:solidFill>
              </a:rPr>
              <a:t>afnames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933775DD-5AAE-CA4F-AFF9-7A8E3060D6D4}"/>
              </a:ext>
            </a:extLst>
          </p:cNvPr>
          <p:cNvSpPr txBox="1">
            <a:spLocks/>
          </p:cNvSpPr>
          <p:nvPr/>
        </p:nvSpPr>
        <p:spPr>
          <a:xfrm>
            <a:off x="432262" y="1645921"/>
            <a:ext cx="11039302" cy="4538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3600" dirty="0">
              <a:solidFill>
                <a:srgbClr val="E7E6E6">
                  <a:lumMod val="10000"/>
                </a:srgbClr>
              </a:solidFill>
              <a:latin typeface="Calibri Light" panose="020F0302020204030204"/>
            </a:endParaRPr>
          </a:p>
          <a:p>
            <a:endParaRPr lang="nl-BE" dirty="0">
              <a:solidFill>
                <a:srgbClr val="E7E6E6">
                  <a:lumMod val="10000"/>
                </a:srgbClr>
              </a:solidFill>
            </a:endParaRPr>
          </a:p>
        </p:txBody>
      </p:sp>
      <p:graphicFrame>
        <p:nvGraphicFramePr>
          <p:cNvPr id="8" name="Chart 13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225088"/>
              </p:ext>
            </p:extLst>
          </p:nvPr>
        </p:nvGraphicFramePr>
        <p:xfrm>
          <a:off x="1179716" y="1930540"/>
          <a:ext cx="9544394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3701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>
                <a:solidFill>
                  <a:schemeClr val="bg1"/>
                </a:solidFill>
              </a:rPr>
              <a:t>“</a:t>
            </a:r>
            <a:r>
              <a:rPr lang="en-US" sz="3600" b="1" i="1" dirty="0" err="1">
                <a:solidFill>
                  <a:schemeClr val="bg1"/>
                </a:solidFill>
              </a:rPr>
              <a:t>Waar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kom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jij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vandaan</a:t>
            </a:r>
            <a:r>
              <a:rPr lang="en-US" sz="3600" b="1" i="1" dirty="0">
                <a:solidFill>
                  <a:schemeClr val="bg1"/>
                </a:solidFill>
              </a:rPr>
              <a:t>?”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nl-BE" sz="3600" dirty="0">
                <a:solidFill>
                  <a:srgbClr val="003366"/>
                </a:solidFill>
              </a:rPr>
              <a:t>3x Atlas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dirty="0">
                <a:solidFill>
                  <a:srgbClr val="003366"/>
                </a:solidFill>
              </a:rPr>
              <a:t>12x CVO Antwerpen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dirty="0">
                <a:solidFill>
                  <a:srgbClr val="003366"/>
                </a:solidFill>
              </a:rPr>
              <a:t>1x CVO </a:t>
            </a:r>
            <a:r>
              <a:rPr lang="nl-BE" sz="3600" dirty="0" err="1">
                <a:solidFill>
                  <a:srgbClr val="003366"/>
                </a:solidFill>
              </a:rPr>
              <a:t>EduKempen</a:t>
            </a:r>
            <a:r>
              <a:rPr lang="nl-BE" sz="3600" dirty="0">
                <a:solidFill>
                  <a:srgbClr val="003366"/>
                </a:solidFill>
              </a:rPr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dirty="0">
                <a:solidFill>
                  <a:srgbClr val="003366"/>
                </a:solidFill>
              </a:rPr>
              <a:t>1x VSO HIK Herentals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dirty="0">
                <a:solidFill>
                  <a:srgbClr val="003366"/>
                </a:solidFill>
              </a:rPr>
              <a:t>3x LBC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dirty="0">
                <a:solidFill>
                  <a:srgbClr val="003366"/>
                </a:solidFill>
              </a:rPr>
              <a:t>2x Linguapolis</a:t>
            </a: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3796" y="1609258"/>
            <a:ext cx="5588903" cy="34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0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Inhoud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pPr lvl="0"/>
            <a:r>
              <a:rPr lang="nl-BE" sz="3600" dirty="0">
                <a:solidFill>
                  <a:srgbClr val="003366"/>
                </a:solidFill>
              </a:rPr>
              <a:t>Presentatie</a:t>
            </a:r>
          </a:p>
          <a:p>
            <a:pPr lvl="1"/>
            <a:r>
              <a:rPr lang="nl-BE" sz="2000" dirty="0"/>
              <a:t>Wat is de functie van de ITNA? 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Wat is de waarde van een ITNA-certificaat?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Welk ERK-niveau wordt getest?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zit het met de praktische kant (plaats, data, prijs, voorwaarden herkansing, ….)?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kunnen anderstaligen zich voorbereiden op de ITNA?</a:t>
            </a:r>
            <a:endParaRPr lang="nl-BE" sz="3600" dirty="0">
              <a:solidFill>
                <a:schemeClr val="bg2">
                  <a:lumMod val="10000"/>
                  <a:alpha val="40000"/>
                </a:schemeClr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83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12"/>
          <p:cNvSpPr>
            <a:spLocks noGrp="1"/>
          </p:cNvSpPr>
          <p:nvPr>
            <p:ph idx="1"/>
          </p:nvPr>
        </p:nvSpPr>
        <p:spPr>
          <a:xfrm>
            <a:off x="974558" y="1484785"/>
            <a:ext cx="10864516" cy="46994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/>
              <a:t>Toelatingstest Nederlands </a:t>
            </a:r>
            <a:r>
              <a:rPr lang="nl-BE" dirty="0" err="1"/>
              <a:t>KULeuven</a:t>
            </a:r>
            <a:r>
              <a:rPr lang="nl-BE" dirty="0"/>
              <a:t>, UGent, </a:t>
            </a:r>
            <a:r>
              <a:rPr lang="nl-BE" dirty="0" err="1"/>
              <a:t>UAntwerpen</a:t>
            </a:r>
            <a:r>
              <a:rPr lang="nl-BE" dirty="0"/>
              <a:t>, VUB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Toelatingstest andere Nederlandstalige instellingen hoger onderwijs</a:t>
            </a:r>
          </a:p>
          <a:p>
            <a:r>
              <a:rPr lang="nl-BE" dirty="0"/>
              <a:t>Eindtest niveau 5 en 6 van de talencentra </a:t>
            </a:r>
          </a:p>
          <a:p>
            <a:pPr marL="457200" lvl="1" indent="0">
              <a:buNone/>
            </a:pPr>
            <a:r>
              <a:rPr lang="nl-BE" dirty="0"/>
              <a:t>    (</a:t>
            </a:r>
            <a:r>
              <a:rPr lang="nl-BE" dirty="0" err="1"/>
              <a:t>AcTO</a:t>
            </a:r>
            <a:r>
              <a:rPr lang="nl-BE" dirty="0"/>
              <a:t>, ILT, </a:t>
            </a:r>
            <a:r>
              <a:rPr lang="nl-BE" dirty="0" err="1"/>
              <a:t>KULeuven</a:t>
            </a:r>
            <a:r>
              <a:rPr lang="nl-BE" dirty="0"/>
              <a:t>–campus Brussel, Linguapolis,  UCT)</a:t>
            </a: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1D0F84E-35BE-4252-B208-4894C7161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t="-7985" b="1"/>
          <a:stretch/>
        </p:blipFill>
        <p:spPr>
          <a:xfrm>
            <a:off x="4800600" y="2458441"/>
            <a:ext cx="6213531" cy="1574821"/>
          </a:xfrm>
          <a:prstGeom prst="rect">
            <a:avLst/>
          </a:prstGeom>
        </p:spPr>
      </p:pic>
      <p:sp>
        <p:nvSpPr>
          <p:cNvPr id="7" name="Titel 2">
            <a:extLst>
              <a:ext uri="{FF2B5EF4-FFF2-40B4-BE49-F238E27FC236}">
                <a16:creationId xmlns:a16="http://schemas.microsoft.com/office/drawing/2014/main" id="{D5A24D5B-8F10-45AF-A7CE-68F209286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96" y="404813"/>
            <a:ext cx="10617618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1" algn="r"/>
            <a:r>
              <a:rPr lang="nl-BE" sz="3600" i="1" dirty="0"/>
              <a:t>Wat is de functie van de ITNA? </a:t>
            </a:r>
          </a:p>
        </p:txBody>
      </p:sp>
    </p:spTree>
    <p:extLst>
      <p:ext uri="{BB962C8B-B14F-4D97-AF65-F5344CB8AC3E}">
        <p14:creationId xmlns:p14="http://schemas.microsoft.com/office/powerpoint/2010/main" val="3322038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109937"/>
              </p:ext>
            </p:extLst>
          </p:nvPr>
        </p:nvGraphicFramePr>
        <p:xfrm>
          <a:off x="588320" y="252482"/>
          <a:ext cx="9175223" cy="620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259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Inhoud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pPr lvl="0"/>
            <a:r>
              <a:rPr lang="nl-BE" sz="3600" dirty="0">
                <a:solidFill>
                  <a:srgbClr val="003366"/>
                </a:solidFill>
              </a:rPr>
              <a:t>Presentatie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Wat is de functie van de ITNA? </a:t>
            </a:r>
          </a:p>
          <a:p>
            <a:pPr lvl="1"/>
            <a:r>
              <a:rPr lang="nl-BE" sz="2000" dirty="0"/>
              <a:t>Wat is de waarde van een ITNA-certificaat?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Welk ERK-niveau wordt getest?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zit het met de praktische kant (plaats, data, prijs, voorwaarden herkansing, ….)?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kunnen anderstaligen zich voorbereiden op de ITNA?</a:t>
            </a:r>
            <a:endParaRPr lang="nl-BE" sz="3600" dirty="0">
              <a:solidFill>
                <a:schemeClr val="bg2">
                  <a:lumMod val="10000"/>
                  <a:alpha val="40000"/>
                </a:schemeClr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682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7414" y="404664"/>
            <a:ext cx="9356807" cy="12241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l-BE" dirty="0"/>
              <a:t>Wat is de waarde van een ITNA-certificaat?</a:t>
            </a:r>
            <a:br>
              <a:rPr lang="nl-BE" dirty="0"/>
            </a:b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nl-BE" sz="12800" dirty="0"/>
              <a:t>Taalvoorwaarde Nederlands van</a:t>
            </a:r>
          </a:p>
          <a:p>
            <a:endParaRPr lang="nl-BE" sz="12800" dirty="0"/>
          </a:p>
          <a:p>
            <a:endParaRPr lang="nl-BE" sz="12800" dirty="0"/>
          </a:p>
          <a:p>
            <a:endParaRPr lang="nl-BE" sz="12800" dirty="0"/>
          </a:p>
          <a:p>
            <a:pPr marL="0" indent="0">
              <a:buNone/>
            </a:pPr>
            <a:endParaRPr lang="nl-BE" sz="12800" dirty="0"/>
          </a:p>
          <a:p>
            <a:endParaRPr lang="nl-BE" sz="12800" dirty="0"/>
          </a:p>
          <a:p>
            <a:r>
              <a:rPr lang="nl-BE" sz="12800" dirty="0"/>
              <a:t>Andere instellingen: zie website of Onderwijskiezer: </a:t>
            </a:r>
            <a:r>
              <a:rPr lang="nl-BE" sz="12800" dirty="0">
                <a:hlinkClick r:id="rId3"/>
              </a:rPr>
              <a:t>https://www.onderwijskiezer.be/</a:t>
            </a:r>
            <a:r>
              <a:rPr lang="nl-BE" sz="12800" dirty="0"/>
              <a:t> </a:t>
            </a:r>
          </a:p>
          <a:p>
            <a:endParaRPr lang="nl-BE" sz="5600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F4429F7-BAFA-4588-BBB3-526EFC7AB8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-7985" b="1"/>
          <a:stretch/>
        </p:blipFill>
        <p:spPr>
          <a:xfrm>
            <a:off x="4572000" y="2097493"/>
            <a:ext cx="6490258" cy="1824802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4B74C0A1-34AF-4C7C-A0C0-9EA84013FA30}"/>
              </a:ext>
            </a:extLst>
          </p:cNvPr>
          <p:cNvSpPr txBox="1">
            <a:spLocks/>
          </p:cNvSpPr>
          <p:nvPr/>
        </p:nvSpPr>
        <p:spPr>
          <a:xfrm>
            <a:off x="721896" y="404813"/>
            <a:ext cx="10617618" cy="635000"/>
          </a:xfrm>
          <a:prstGeom prst="rect">
            <a:avLst/>
          </a:prstGeom>
          <a:solidFill>
            <a:srgbClr val="0078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nl-BE" sz="3600" i="1" kern="0" dirty="0"/>
              <a:t>Wat is de waarde van een ITNA-certificaat? </a:t>
            </a:r>
          </a:p>
        </p:txBody>
      </p:sp>
    </p:spTree>
    <p:extLst>
      <p:ext uri="{BB962C8B-B14F-4D97-AF65-F5344CB8AC3E}">
        <p14:creationId xmlns:p14="http://schemas.microsoft.com/office/powerpoint/2010/main" val="196016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Inhoud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pPr lvl="0"/>
            <a:r>
              <a:rPr lang="nl-BE" sz="3600" dirty="0">
                <a:solidFill>
                  <a:srgbClr val="003366"/>
                </a:solidFill>
              </a:rPr>
              <a:t>Presentatie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Wat is de functie van de ITNA? 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Wat is de waarde van een ITNA-certificaat?</a:t>
            </a:r>
          </a:p>
          <a:p>
            <a:pPr lvl="1"/>
            <a:r>
              <a:rPr lang="nl-BE" sz="2000" dirty="0"/>
              <a:t>Welk ERK-niveau wordt getest?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zit het met de praktische kant (plaats, data, prijs, voorwaarden herkansing, ….)?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kunnen anderstaligen zich voorbereiden op de ITNA?</a:t>
            </a:r>
            <a:endParaRPr lang="nl-BE" sz="3600" dirty="0">
              <a:solidFill>
                <a:schemeClr val="bg2">
                  <a:lumMod val="10000"/>
                  <a:alpha val="40000"/>
                </a:schemeClr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00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7414" y="404664"/>
            <a:ext cx="7870825" cy="1080120"/>
          </a:xfrm>
        </p:spPr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>
                <a:hlinkClick r:id="rId2"/>
              </a:rPr>
              <a:t>Zowel B2 als C1</a:t>
            </a:r>
          </a:p>
          <a:p>
            <a:r>
              <a:rPr lang="nl-BE" dirty="0">
                <a:hlinkClick r:id="rId2"/>
              </a:rPr>
              <a:t>https://www.itna.be/over-de-test/testonderdelen/testonderdelen-b2/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Can</a:t>
            </a:r>
            <a:r>
              <a:rPr lang="nl-BE" dirty="0"/>
              <a:t> do’s ERK </a:t>
            </a:r>
          </a:p>
          <a:p>
            <a:r>
              <a:rPr lang="nl-BE" dirty="0">
                <a:hlinkClick r:id="rId3"/>
              </a:rPr>
              <a:t>https://www.itna.be/over-de-test/niveau-europees-referentiekader/</a:t>
            </a:r>
            <a:endParaRPr lang="nl-BE" dirty="0"/>
          </a:p>
          <a:p>
            <a:endParaRPr lang="nl-BE" dirty="0"/>
          </a:p>
          <a:p>
            <a:r>
              <a:rPr lang="nl-BE" dirty="0"/>
              <a:t>Weging onderdelen: </a:t>
            </a:r>
            <a:r>
              <a:rPr lang="nl-BE" dirty="0">
                <a:hlinkClick r:id="rId4"/>
              </a:rPr>
              <a:t>https://www.itna.be/faq/#16</a:t>
            </a:r>
            <a:r>
              <a:rPr lang="nl-BE" dirty="0"/>
              <a:t> </a:t>
            </a:r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CA40E6AE-25F9-4A6A-AA6F-28094739A6F5}"/>
              </a:ext>
            </a:extLst>
          </p:cNvPr>
          <p:cNvSpPr txBox="1">
            <a:spLocks/>
          </p:cNvSpPr>
          <p:nvPr/>
        </p:nvSpPr>
        <p:spPr>
          <a:xfrm>
            <a:off x="721896" y="404813"/>
            <a:ext cx="10617618" cy="635000"/>
          </a:xfrm>
          <a:prstGeom prst="rect">
            <a:avLst/>
          </a:prstGeom>
          <a:solidFill>
            <a:srgbClr val="0078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nl-BE" sz="3600" i="1" kern="0" dirty="0"/>
              <a:t>Welk ERK-niveau wordt er getest? </a:t>
            </a:r>
          </a:p>
        </p:txBody>
      </p:sp>
    </p:spTree>
    <p:extLst>
      <p:ext uri="{BB962C8B-B14F-4D97-AF65-F5344CB8AC3E}">
        <p14:creationId xmlns:p14="http://schemas.microsoft.com/office/powerpoint/2010/main" val="214764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Inhoud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pPr lvl="0"/>
            <a:r>
              <a:rPr lang="nl-BE" sz="3600" dirty="0">
                <a:solidFill>
                  <a:srgbClr val="003366"/>
                </a:solidFill>
              </a:rPr>
              <a:t>Presentatie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Wat is de functie van de ITNA? 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Wat is de waarde van een ITNA-certificaat?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Welk ERK-niveau wordt getest?</a:t>
            </a:r>
          </a:p>
          <a:p>
            <a:pPr lvl="1"/>
            <a:r>
              <a:rPr lang="nl-BE" sz="2000" dirty="0"/>
              <a:t>Hoe zit het met de praktische kant (plaats, data, prijs, voorwaarden herkansing, ….)?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kunnen anderstaligen zich voorbereiden op de ITNA?</a:t>
            </a:r>
            <a:endParaRPr lang="nl-BE" sz="3600" dirty="0">
              <a:solidFill>
                <a:schemeClr val="bg2">
                  <a:lumMod val="10000"/>
                  <a:alpha val="40000"/>
                </a:schemeClr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61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7414" y="404664"/>
            <a:ext cx="7870825" cy="936104"/>
          </a:xfrm>
        </p:spPr>
        <p:txBody>
          <a:bodyPr>
            <a:normAutofit fontScale="90000"/>
          </a:bodyPr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42211" y="962526"/>
            <a:ext cx="10541266" cy="5214437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Plaats?</a:t>
            </a:r>
          </a:p>
          <a:p>
            <a:r>
              <a:rPr lang="nl-BE" dirty="0">
                <a:hlinkClick r:id="rId2"/>
              </a:rPr>
              <a:t>KU Leuven - campus </a:t>
            </a:r>
            <a:r>
              <a:rPr lang="nl-BE" dirty="0">
                <a:solidFill>
                  <a:srgbClr val="007800"/>
                </a:solidFill>
                <a:hlinkClick r:id="rId2"/>
              </a:rPr>
              <a:t>Brusse</a:t>
            </a:r>
            <a:r>
              <a:rPr lang="nl-BE" dirty="0">
                <a:solidFill>
                  <a:srgbClr val="007800"/>
                </a:solidFill>
              </a:rPr>
              <a:t>l</a:t>
            </a:r>
          </a:p>
          <a:p>
            <a:r>
              <a:rPr lang="nl-BE" dirty="0">
                <a:hlinkClick r:id="rId3"/>
              </a:rPr>
              <a:t>KU Leuven</a:t>
            </a:r>
            <a:endParaRPr lang="nl-BE" dirty="0"/>
          </a:p>
          <a:p>
            <a:r>
              <a:rPr lang="nl-BE" dirty="0">
                <a:hlinkClick r:id="rId4"/>
              </a:rPr>
              <a:t>Vrije Universiteit Brussel</a:t>
            </a:r>
            <a:endParaRPr lang="nl-BE" dirty="0"/>
          </a:p>
          <a:p>
            <a:r>
              <a:rPr lang="nl-BE" dirty="0">
                <a:hlinkClick r:id="rId5"/>
              </a:rPr>
              <a:t>Universiteit Antwerpen</a:t>
            </a:r>
            <a:endParaRPr lang="nl-BE" dirty="0"/>
          </a:p>
          <a:p>
            <a:r>
              <a:rPr lang="nl-BE" dirty="0">
                <a:hlinkClick r:id="rId6"/>
              </a:rPr>
              <a:t>Universiteit Gent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156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7414" y="404664"/>
            <a:ext cx="7870825" cy="1008112"/>
          </a:xfrm>
        </p:spPr>
        <p:txBody>
          <a:bodyPr>
            <a:normAutofit fontScale="90000"/>
          </a:bodyPr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007800"/>
                </a:solidFill>
              </a:rPr>
              <a:t>Data</a:t>
            </a:r>
          </a:p>
          <a:p>
            <a:pPr lvl="1"/>
            <a:r>
              <a:rPr lang="nl-BE" dirty="0"/>
              <a:t>Minstens 1 testmoment per maand:</a:t>
            </a:r>
          </a:p>
          <a:p>
            <a:pPr lvl="1"/>
            <a:r>
              <a:rPr lang="nl-BE" dirty="0">
                <a:hlinkClick r:id="rId2"/>
              </a:rPr>
              <a:t>Testdata en -plaats: B2 – open testmomenten – Interuniversitaire Taaltest Nederlands voor Anderstaligen (itna.be)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>
                <a:solidFill>
                  <a:srgbClr val="007800"/>
                </a:solidFill>
              </a:rPr>
              <a:t>Resultaat</a:t>
            </a:r>
            <a:r>
              <a:rPr lang="nl-BE" dirty="0"/>
              <a:t>:</a:t>
            </a:r>
          </a:p>
          <a:p>
            <a:pPr lvl="1"/>
            <a:r>
              <a:rPr lang="nl-BE" dirty="0"/>
              <a:t>“uiterlijk één week na de afname”</a:t>
            </a:r>
          </a:p>
          <a:p>
            <a:pPr lvl="1"/>
            <a:r>
              <a:rPr lang="nl-BE" dirty="0"/>
              <a:t>in praktijk binnen de 2 dagen</a:t>
            </a:r>
          </a:p>
          <a:p>
            <a:pPr lvl="1"/>
            <a:endParaRPr lang="nl-BE" dirty="0"/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5773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Ervaring</a:t>
            </a:r>
            <a:r>
              <a:rPr lang="en-US" sz="3600" b="1" i="1" dirty="0">
                <a:solidFill>
                  <a:schemeClr val="bg1"/>
                </a:solidFill>
              </a:rPr>
              <a:t> met de ITNA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88494" y="2682462"/>
            <a:ext cx="11815011" cy="429560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nl-BE" sz="3600" b="1" dirty="0">
                <a:solidFill>
                  <a:srgbClr val="FF0000"/>
                </a:solidFill>
              </a:rPr>
              <a:t>Ik heb geen ervaring, ik kom om info vanaf nul te krijgen.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b="1" dirty="0">
                <a:solidFill>
                  <a:srgbClr val="FFC000"/>
                </a:solidFill>
              </a:rPr>
              <a:t>Ik weet dat de ITNA een toelatingstest is, maar niet veel meer.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b="1" dirty="0">
                <a:solidFill>
                  <a:srgbClr val="92D050"/>
                </a:solidFill>
              </a:rPr>
              <a:t>Ik heb al studenten opgevolgd die aan de ITNA hebben deelgenomen en me ingelezen in de info over de test.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nl-BE" sz="3600" b="1" dirty="0">
                <a:solidFill>
                  <a:srgbClr val="00B0F0"/>
                </a:solidFill>
              </a:rPr>
              <a:t>Ik weet heel veel over de ITNA en heb specifieke vragen.</a:t>
            </a: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708A7C-B47E-4E1E-9509-CA4088C9F6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54"/>
          <a:stretch/>
        </p:blipFill>
        <p:spPr>
          <a:xfrm>
            <a:off x="8930923" y="681037"/>
            <a:ext cx="2728196" cy="16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6786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57414" y="692696"/>
            <a:ext cx="7870825" cy="635000"/>
          </a:xfrm>
        </p:spPr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53453" y="1700809"/>
            <a:ext cx="9462575" cy="4481041"/>
          </a:xfrm>
        </p:spPr>
        <p:txBody>
          <a:bodyPr/>
          <a:lstStyle/>
          <a:p>
            <a:r>
              <a:rPr lang="nl-BE" dirty="0">
                <a:solidFill>
                  <a:srgbClr val="007800"/>
                </a:solidFill>
              </a:rPr>
              <a:t>Herkansing</a:t>
            </a:r>
          </a:p>
          <a:p>
            <a:pPr lvl="1"/>
            <a:r>
              <a:rPr lang="nl-BE" dirty="0"/>
              <a:t>Wie niet geslaagd is voor de ITNA-test, kan de test opnieuw afleggen. Binnen een periode van twaalf maanden mag iemand maximaal </a:t>
            </a:r>
            <a:r>
              <a:rPr lang="nl-BE" b="1" dirty="0"/>
              <a:t>vier</a:t>
            </a:r>
            <a:r>
              <a:rPr lang="nl-BE" dirty="0"/>
              <a:t>maal deelnemen. Bij herkansing dient een tussenperiode van </a:t>
            </a:r>
            <a:r>
              <a:rPr lang="nl-BE" b="1" dirty="0"/>
              <a:t>minimaal twee weken </a:t>
            </a:r>
            <a:r>
              <a:rPr lang="nl-BE" dirty="0"/>
              <a:t>tussen deelnames gerespecteerd te worden. Herkansingen mogen ook in een ander testcentrum gebeuren. </a:t>
            </a:r>
          </a:p>
        </p:txBody>
      </p:sp>
    </p:spTree>
    <p:extLst>
      <p:ext uri="{BB962C8B-B14F-4D97-AF65-F5344CB8AC3E}">
        <p14:creationId xmlns:p14="http://schemas.microsoft.com/office/powerpoint/2010/main" val="3403566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Inhoud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pPr lvl="0"/>
            <a:r>
              <a:rPr lang="nl-BE" sz="3600" dirty="0">
                <a:solidFill>
                  <a:srgbClr val="003366"/>
                </a:solidFill>
              </a:rPr>
              <a:t>Presentatie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Wat is de functie van de ITNA? 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37000"/>
                  </a:schemeClr>
                </a:solidFill>
              </a:rPr>
              <a:t>Wat is de waarde van een ITNA-certificaat?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Welk ERK-niveau wordt getest?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zit het met de praktische kant (plaats, data, prijs, voorwaarden herkansing, ….)?</a:t>
            </a:r>
          </a:p>
          <a:p>
            <a:pPr lvl="1"/>
            <a:r>
              <a:rPr lang="nl-BE" sz="2000" dirty="0"/>
              <a:t>Hoe kunnen anderstaligen zich voorbereiden op de ITNA?</a:t>
            </a:r>
            <a:endParaRPr lang="nl-BE" sz="3600" dirty="0"/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86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nl-BE" dirty="0"/>
              <a:t>Kijk naar de</a:t>
            </a:r>
            <a:r>
              <a:rPr lang="nl-BE" dirty="0">
                <a:hlinkClick r:id="rId3"/>
              </a:rPr>
              <a:t> </a:t>
            </a:r>
            <a:r>
              <a:rPr lang="nl-BE" dirty="0" err="1">
                <a:hlinkClick r:id="rId3"/>
              </a:rPr>
              <a:t>toetsvoorbeelden</a:t>
            </a:r>
            <a:r>
              <a:rPr lang="nl-BE" dirty="0">
                <a:hlinkClick r:id="rId3"/>
              </a:rPr>
              <a:t> </a:t>
            </a:r>
            <a:r>
              <a:rPr lang="nl-BE" dirty="0"/>
              <a:t>op de website:</a:t>
            </a:r>
          </a:p>
          <a:p>
            <a:pPr lvl="1"/>
            <a:r>
              <a:rPr lang="nl-BE" dirty="0">
                <a:hlinkClick r:id="rId4"/>
              </a:rPr>
              <a:t>Computertest</a:t>
            </a:r>
            <a:endParaRPr lang="nl-BE" dirty="0"/>
          </a:p>
          <a:p>
            <a:pPr lvl="1"/>
            <a:r>
              <a:rPr lang="nl-BE" dirty="0">
                <a:hlinkClick r:id="rId5"/>
              </a:rPr>
              <a:t>Spreekexamen</a:t>
            </a:r>
            <a:endParaRPr lang="nl-BE" dirty="0"/>
          </a:p>
          <a:p>
            <a:pPr lvl="1"/>
            <a:r>
              <a:rPr lang="nl-BE" dirty="0">
                <a:hlinkClick r:id="rId6"/>
              </a:rPr>
              <a:t>C1-schrijftaak</a:t>
            </a:r>
            <a:endParaRPr lang="nl-BE" dirty="0"/>
          </a:p>
          <a:p>
            <a:pPr lvl="1"/>
            <a:endParaRPr lang="nl-BE" dirty="0">
              <a:solidFill>
                <a:srgbClr val="0033CC"/>
              </a:solidFill>
            </a:endParaRPr>
          </a:p>
          <a:p>
            <a:pPr lvl="1"/>
            <a:r>
              <a:rPr lang="nl-BE" dirty="0">
                <a:solidFill>
                  <a:srgbClr val="0033CC"/>
                </a:solidFill>
              </a:rPr>
              <a:t>Kijk naar: </a:t>
            </a:r>
          </a:p>
          <a:p>
            <a:pPr lvl="2"/>
            <a:r>
              <a:rPr lang="nl-BE" dirty="0">
                <a:solidFill>
                  <a:srgbClr val="0033CC"/>
                </a:solidFill>
              </a:rPr>
              <a:t>de instructies</a:t>
            </a:r>
          </a:p>
          <a:p>
            <a:pPr lvl="2"/>
            <a:r>
              <a:rPr lang="nl-BE" dirty="0">
                <a:solidFill>
                  <a:srgbClr val="0033CC"/>
                </a:solidFill>
              </a:rPr>
              <a:t>de testvormen</a:t>
            </a:r>
          </a:p>
          <a:p>
            <a:pPr lvl="2"/>
            <a:r>
              <a:rPr lang="nl-BE" dirty="0">
                <a:solidFill>
                  <a:srgbClr val="0033CC"/>
                </a:solidFill>
              </a:rPr>
              <a:t>het niveau</a:t>
            </a:r>
          </a:p>
          <a:p>
            <a:pPr lvl="1"/>
            <a:endParaRPr lang="nl-BE" dirty="0">
              <a:solidFill>
                <a:srgbClr val="0033CC"/>
              </a:solidFill>
            </a:endParaRPr>
          </a:p>
          <a:p>
            <a:r>
              <a:rPr lang="nl-BE" dirty="0">
                <a:solidFill>
                  <a:srgbClr val="0033CC"/>
                </a:solidFill>
                <a:hlinkClick r:id="rId7"/>
              </a:rPr>
              <a:t>Tips op Dutch </a:t>
            </a:r>
            <a:r>
              <a:rPr lang="nl-BE" dirty="0" err="1">
                <a:solidFill>
                  <a:srgbClr val="0033CC"/>
                </a:solidFill>
                <a:hlinkClick r:id="rId7"/>
              </a:rPr>
              <a:t>with</a:t>
            </a:r>
            <a:r>
              <a:rPr lang="nl-BE" dirty="0">
                <a:solidFill>
                  <a:srgbClr val="0033CC"/>
                </a:solidFill>
                <a:hlinkClick r:id="rId7"/>
              </a:rPr>
              <a:t> </a:t>
            </a:r>
            <a:r>
              <a:rPr lang="nl-BE" dirty="0" err="1">
                <a:solidFill>
                  <a:srgbClr val="0033CC"/>
                </a:solidFill>
                <a:hlinkClick r:id="rId7"/>
              </a:rPr>
              <a:t>Ambition</a:t>
            </a:r>
            <a:endParaRPr lang="nl-BE" dirty="0">
              <a:solidFill>
                <a:srgbClr val="0033CC"/>
              </a:solidFill>
            </a:endParaRPr>
          </a:p>
          <a:p>
            <a:r>
              <a:rPr lang="nl-BE" dirty="0">
                <a:solidFill>
                  <a:srgbClr val="0033CC"/>
                </a:solidFill>
              </a:rPr>
              <a:t>Tips voor niet-geslaagden op ITNA-site: </a:t>
            </a:r>
            <a:r>
              <a:rPr lang="nl-BE" dirty="0">
                <a:hlinkClick r:id="rId8"/>
              </a:rPr>
              <a:t>FAQ – Interuniversitaire Taaltest Nederlands voor Anderstaligen (itna.be)</a:t>
            </a:r>
            <a:endParaRPr lang="nl-BE" dirty="0">
              <a:solidFill>
                <a:srgbClr val="0033CC"/>
              </a:solidFill>
            </a:endParaRPr>
          </a:p>
          <a:p>
            <a:pPr lvl="1"/>
            <a:endParaRPr lang="nl-BE" dirty="0">
              <a:solidFill>
                <a:srgbClr val="0033CC"/>
              </a:solidFill>
            </a:endParaRPr>
          </a:p>
          <a:p>
            <a:pPr marL="457200" lvl="1" indent="0">
              <a:buNone/>
            </a:pPr>
            <a:endParaRPr lang="nl-BE" dirty="0">
              <a:solidFill>
                <a:srgbClr val="0033CC"/>
              </a:solidFill>
            </a:endParaRPr>
          </a:p>
          <a:p>
            <a:endParaRPr lang="nl-BE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6DC50F71-80CF-4372-95C7-6875604BB646}"/>
              </a:ext>
            </a:extLst>
          </p:cNvPr>
          <p:cNvSpPr txBox="1">
            <a:spLocks/>
          </p:cNvSpPr>
          <p:nvPr/>
        </p:nvSpPr>
        <p:spPr>
          <a:xfrm>
            <a:off x="721896" y="404813"/>
            <a:ext cx="10617618" cy="635000"/>
          </a:xfrm>
          <a:prstGeom prst="rect">
            <a:avLst/>
          </a:prstGeom>
          <a:solidFill>
            <a:srgbClr val="0078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r"/>
            <a:r>
              <a:rPr lang="nl-BE" sz="3600" i="1" kern="0" dirty="0"/>
              <a:t>Hoe kunnen anderstaligen zich voorbereiden op de ITNA?</a:t>
            </a:r>
          </a:p>
        </p:txBody>
      </p:sp>
    </p:spTree>
    <p:extLst>
      <p:ext uri="{BB962C8B-B14F-4D97-AF65-F5344CB8AC3E}">
        <p14:creationId xmlns:p14="http://schemas.microsoft.com/office/powerpoint/2010/main" val="4236007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1B98051-3347-4108-985F-48090D3E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361" y="1795145"/>
            <a:ext cx="1054527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l-BE" sz="3600" dirty="0"/>
              <a:t>Bedankt voor jullie aandacht!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655BBE-D1D8-4DEA-AA26-0A1DADA40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353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6"/>
            <a:ext cx="11642594" cy="1617663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Ervaring</a:t>
            </a:r>
            <a:r>
              <a:rPr lang="en-US" sz="3600" b="1" i="1" dirty="0">
                <a:solidFill>
                  <a:schemeClr val="bg1"/>
                </a:solidFill>
              </a:rPr>
              <a:t> met de ITNA: Sabine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360911" y="2682462"/>
            <a:ext cx="11642594" cy="3250978"/>
          </a:xfrm>
        </p:spPr>
        <p:txBody>
          <a:bodyPr>
            <a:normAutofit/>
          </a:bodyPr>
          <a:lstStyle/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080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Inhoud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r>
              <a:rPr lang="nl-BE" sz="3600" dirty="0">
                <a:solidFill>
                  <a:srgbClr val="003366"/>
                </a:solidFill>
              </a:rPr>
              <a:t>Quizje</a:t>
            </a:r>
          </a:p>
          <a:p>
            <a:pPr lvl="0"/>
            <a:r>
              <a:rPr lang="nl-BE" sz="3600" dirty="0">
                <a:solidFill>
                  <a:srgbClr val="003366"/>
                </a:solidFill>
              </a:rPr>
              <a:t>Presentatie</a:t>
            </a:r>
          </a:p>
          <a:p>
            <a:pPr lvl="1"/>
            <a:r>
              <a:rPr lang="nl-BE" sz="2000" dirty="0"/>
              <a:t>Wat is de functie van de ITNA? </a:t>
            </a:r>
          </a:p>
          <a:p>
            <a:pPr lvl="1"/>
            <a:r>
              <a:rPr lang="nl-BE" sz="2000" dirty="0"/>
              <a:t>Wat is de waarde van een ITNA-certificaat?</a:t>
            </a:r>
          </a:p>
          <a:p>
            <a:pPr lvl="1"/>
            <a:r>
              <a:rPr lang="nl-BE" sz="2000" dirty="0"/>
              <a:t>Welk ERK-niveau wordt getest?</a:t>
            </a:r>
          </a:p>
          <a:p>
            <a:pPr lvl="1"/>
            <a:r>
              <a:rPr lang="nl-BE" sz="2000" dirty="0"/>
              <a:t>Hoe zit het met de praktische kant (plaats, data, prijs, voorwaarden herkansing, ….)?</a:t>
            </a:r>
          </a:p>
          <a:p>
            <a:pPr lvl="1"/>
            <a:r>
              <a:rPr lang="nl-BE" sz="2000" dirty="0"/>
              <a:t>Hoe kunnen anderstaligen zich voorbereiden op de ITNA?</a:t>
            </a:r>
            <a:endParaRPr lang="nl-BE" sz="3600" dirty="0">
              <a:solidFill>
                <a:srgbClr val="003366"/>
              </a:solidFill>
            </a:endParaRPr>
          </a:p>
          <a:p>
            <a:r>
              <a:rPr lang="nl-BE" sz="3600" dirty="0">
                <a:solidFill>
                  <a:srgbClr val="003366"/>
                </a:solidFill>
              </a:rPr>
              <a:t>Vragen staat steeds vrij!</a:t>
            </a: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170" y="4548869"/>
            <a:ext cx="2964030" cy="18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6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0859" y="363537"/>
            <a:ext cx="11642594" cy="635000"/>
          </a:xfrm>
          <a:solidFill>
            <a:srgbClr val="0078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Inhoud</a:t>
            </a:r>
            <a:endParaRPr lang="nl-BE" sz="36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1158" y="1392690"/>
            <a:ext cx="10545277" cy="4351338"/>
          </a:xfrm>
        </p:spPr>
        <p:txBody>
          <a:bodyPr>
            <a:normAutofit/>
          </a:bodyPr>
          <a:lstStyle/>
          <a:p>
            <a:r>
              <a:rPr lang="nl-BE" sz="3600" dirty="0">
                <a:solidFill>
                  <a:srgbClr val="003366"/>
                </a:solidFill>
              </a:rPr>
              <a:t>Quizje</a:t>
            </a:r>
          </a:p>
          <a:p>
            <a:pPr lvl="0"/>
            <a:r>
              <a:rPr lang="nl-BE" sz="3600" dirty="0">
                <a:solidFill>
                  <a:srgbClr val="003366">
                    <a:alpha val="40000"/>
                  </a:srgbClr>
                </a:solidFill>
              </a:rPr>
              <a:t>Presentatie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Wat is de functie van de ITNA? 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Wat is de waarde van een ITNA-certificaat?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Welk ERK-niveau wordt getest en hoe?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zit het met de praktische kant (plaats, data, prijs, voorwaarden herkansing, ….)?</a:t>
            </a:r>
          </a:p>
          <a:p>
            <a:pPr lvl="1"/>
            <a:r>
              <a:rPr lang="nl-BE" sz="2000" dirty="0">
                <a:solidFill>
                  <a:schemeClr val="bg2">
                    <a:lumMod val="10000"/>
                    <a:alpha val="40000"/>
                  </a:schemeClr>
                </a:solidFill>
              </a:rPr>
              <a:t>Hoe kunnen anderstaligen zich voorbereiden op de ITNA?</a:t>
            </a:r>
            <a:endParaRPr lang="nl-BE" sz="3600" dirty="0">
              <a:solidFill>
                <a:schemeClr val="bg2">
                  <a:lumMod val="10000"/>
                  <a:alpha val="40000"/>
                </a:schemeClr>
              </a:solidFill>
            </a:endParaRPr>
          </a:p>
          <a:p>
            <a:r>
              <a:rPr lang="nl-BE" sz="3600" dirty="0">
                <a:solidFill>
                  <a:srgbClr val="003366">
                    <a:alpha val="40000"/>
                  </a:srgbClr>
                </a:solidFill>
              </a:rPr>
              <a:t>Vragen staat steeds vrij!</a:t>
            </a: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pPr lvl="0"/>
            <a:endParaRPr lang="nl-BE" sz="3600" dirty="0">
              <a:solidFill>
                <a:srgbClr val="003366"/>
              </a:solidFill>
            </a:endParaRP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71719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06920" y="476672"/>
            <a:ext cx="7870825" cy="635000"/>
          </a:xfrm>
        </p:spPr>
        <p:txBody>
          <a:bodyPr>
            <a:normAutofit fontScale="90000"/>
          </a:bodyPr>
          <a:lstStyle/>
          <a:p>
            <a:r>
              <a:rPr lang="nl-BE" altLang="nl-BE" dirty="0"/>
              <a:t>Juist of fout?</a:t>
            </a:r>
            <a:endParaRPr lang="nl-NL" altLang="nl-BE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432082"/>
              </p:ext>
            </p:extLst>
          </p:nvPr>
        </p:nvGraphicFramePr>
        <p:xfrm>
          <a:off x="119335" y="1268761"/>
          <a:ext cx="12261159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1400" y="1224807"/>
            <a:ext cx="10882053" cy="5494926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C5D12EA7-152F-401E-8866-46984B6E3AB4}"/>
              </a:ext>
            </a:extLst>
          </p:cNvPr>
          <p:cNvSpPr txBox="1">
            <a:spLocks/>
          </p:cNvSpPr>
          <p:nvPr/>
        </p:nvSpPr>
        <p:spPr>
          <a:xfrm>
            <a:off x="340859" y="363537"/>
            <a:ext cx="11642594" cy="635000"/>
          </a:xfrm>
          <a:prstGeom prst="rect">
            <a:avLst/>
          </a:prstGeom>
          <a:solidFill>
            <a:srgbClr val="0078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r>
              <a:rPr lang="en-US" sz="3600" b="1" i="1" dirty="0" err="1">
                <a:solidFill>
                  <a:schemeClr val="bg1"/>
                </a:solidFill>
              </a:rPr>
              <a:t>Quizje</a:t>
            </a:r>
            <a:r>
              <a:rPr lang="en-US" sz="3600" b="1" i="1" dirty="0">
                <a:solidFill>
                  <a:schemeClr val="bg1"/>
                </a:solidFill>
              </a:rPr>
              <a:t>: Juist of </a:t>
            </a:r>
            <a:r>
              <a:rPr lang="en-US" sz="3600" b="1" i="1" dirty="0" err="1">
                <a:solidFill>
                  <a:schemeClr val="bg1"/>
                </a:solidFill>
              </a:rPr>
              <a:t>fout</a:t>
            </a:r>
            <a:r>
              <a:rPr lang="en-US" sz="3600" b="1" i="1" dirty="0">
                <a:solidFill>
                  <a:schemeClr val="bg1"/>
                </a:solidFill>
              </a:rPr>
              <a:t>?</a:t>
            </a:r>
            <a:endParaRPr lang="nl-BE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8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>
                <a:solidFill>
                  <a:srgbClr val="003366"/>
                </a:solidFill>
              </a:rPr>
              <a:t>Om te studeren aan de Universiteit Antwerpen, moet je als anderstalige een ITNA-certificaat kunnen voorleggen.</a:t>
            </a:r>
          </a:p>
          <a:p>
            <a:pPr marL="0" indent="0">
              <a:buNone/>
            </a:pPr>
            <a:endParaRPr lang="nl-BE" sz="2400" dirty="0">
              <a:solidFill>
                <a:schemeClr val="tx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4DAE57-AFBD-4F67-AE8F-D5F0796C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1653" y="0"/>
            <a:ext cx="3272547" cy="165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0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BE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3200" dirty="0">
                <a:solidFill>
                  <a:srgbClr val="FF0000"/>
                </a:solidFill>
              </a:rPr>
              <a:t>Om te studeren aan de Universiteit Antwerpen, moet je als anderstalige een ITNA-certificaat kunnen voorleggen.</a:t>
            </a:r>
          </a:p>
          <a:p>
            <a:pPr marL="0" indent="0">
              <a:buNone/>
            </a:pPr>
            <a:endParaRPr lang="nl-BE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nl-BE" dirty="0">
                <a:solidFill>
                  <a:srgbClr val="FF0000"/>
                </a:solidFill>
              </a:rPr>
              <a:t>Fout: De UA erkent ook het CNaVT en </a:t>
            </a:r>
            <a:r>
              <a:rPr lang="nl-BE" dirty="0" err="1">
                <a:solidFill>
                  <a:srgbClr val="FF0000"/>
                </a:solidFill>
              </a:rPr>
              <a:t>StEx</a:t>
            </a:r>
            <a:r>
              <a:rPr lang="nl-BE" dirty="0">
                <a:solidFill>
                  <a:srgbClr val="FF0000"/>
                </a:solidFill>
              </a:rPr>
              <a:t> II.</a:t>
            </a:r>
            <a:br>
              <a:rPr lang="nl-BE" dirty="0">
                <a:solidFill>
                  <a:srgbClr val="FF0000"/>
                </a:solidFill>
              </a:rPr>
            </a:br>
            <a:br>
              <a:rPr lang="nl-BE" dirty="0">
                <a:solidFill>
                  <a:srgbClr val="FF0000"/>
                </a:solidFill>
              </a:rPr>
            </a:br>
            <a:r>
              <a:rPr lang="nl-NL" sz="2400" dirty="0">
                <a:solidFill>
                  <a:srgbClr val="FF0000"/>
                </a:solidFill>
                <a:hlinkClick r:id="rId2"/>
              </a:rPr>
              <a:t>https://www.uantwerpen.be/nl/onderwijs/inschrijven/bereid-je-voor/toelatingsvoorwaarden/</a:t>
            </a:r>
            <a:r>
              <a:rPr lang="nl-NL" sz="2400" dirty="0">
                <a:solidFill>
                  <a:srgbClr val="FF0000"/>
                </a:solidFill>
              </a:rPr>
              <a:t>  </a:t>
            </a:r>
            <a:r>
              <a:rPr lang="nl-NL" dirty="0">
                <a:solidFill>
                  <a:srgbClr val="FF0000"/>
                </a:solidFill>
              </a:rPr>
              <a:t> </a:t>
            </a:r>
            <a:endParaRPr lang="nl-BE" sz="2400" dirty="0">
              <a:solidFill>
                <a:srgbClr val="FF0000"/>
              </a:solidFill>
            </a:endParaRP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42950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CE68940-6F3F-4EF0-AC38-34A333A14C2A}" vid="{3147F0A3-7E67-4F66-8C97-FFB4FE2690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6B2D3C7B8694BAFB3FEF04CB202A8" ma:contentTypeVersion="" ma:contentTypeDescription="Een nieuw document maken." ma:contentTypeScope="" ma:versionID="f25a224a383e8c2f1f9f96c2640eff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ABD50B-A34F-417A-A6D3-65CE4D772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7C7EFB-F9EB-4F2B-BEC1-1BCA3919EBD6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402FDF5-FDF3-4860-BC06-F0A7B7927E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4529</TotalTime>
  <Words>1284</Words>
  <Application>Microsoft Office PowerPoint</Application>
  <PresentationFormat>Breedbeeld</PresentationFormat>
  <Paragraphs>237</Paragraphs>
  <Slides>33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Wingdings</vt:lpstr>
      <vt:lpstr>1_Kantoorthema</vt:lpstr>
      <vt:lpstr>PowerPoint-presentatie</vt:lpstr>
      <vt:lpstr>“Waar kom jij vandaan?”</vt:lpstr>
      <vt:lpstr>Ervaring met de ITNA</vt:lpstr>
      <vt:lpstr>Ervaring met de ITNA: Sabine</vt:lpstr>
      <vt:lpstr>Inhoud</vt:lpstr>
      <vt:lpstr>Inhoud</vt:lpstr>
      <vt:lpstr>Juist of fout?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Evolutie afnames</vt:lpstr>
      <vt:lpstr>Inhoud</vt:lpstr>
      <vt:lpstr>Wat is de functie van de ITNA? </vt:lpstr>
      <vt:lpstr>PowerPoint-presentatie</vt:lpstr>
      <vt:lpstr>Inhoud</vt:lpstr>
      <vt:lpstr>Wat is de waarde van een ITNA-certificaat? </vt:lpstr>
      <vt:lpstr>Inhoud</vt:lpstr>
      <vt:lpstr>PowerPoint-presentatie</vt:lpstr>
      <vt:lpstr>Inhoud</vt:lpstr>
      <vt:lpstr> </vt:lpstr>
      <vt:lpstr> </vt:lpstr>
      <vt:lpstr>PowerPoint-presentatie</vt:lpstr>
      <vt:lpstr>Inhoud</vt:lpstr>
      <vt:lpstr>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Britt Gabriels</dc:creator>
  <cp:lastModifiedBy>Sabine Steemans</cp:lastModifiedBy>
  <cp:revision>110</cp:revision>
  <dcterms:created xsi:type="dcterms:W3CDTF">2012-07-30T23:35:21Z</dcterms:created>
  <dcterms:modified xsi:type="dcterms:W3CDTF">2022-04-27T06:08:35Z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0x010100B3B6B2D3C7B8694BAFB3FEF04CB202A8</vt:lpwstr>
  </property>
</Properties>
</file>